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handoutMasterIdLst>
    <p:handoutMasterId r:id="rId28"/>
  </p:handoutMasterIdLst>
  <p:sldIdLst>
    <p:sldId id="256" r:id="rId2"/>
    <p:sldId id="273" r:id="rId3"/>
    <p:sldId id="316" r:id="rId4"/>
    <p:sldId id="317" r:id="rId5"/>
    <p:sldId id="318" r:id="rId6"/>
    <p:sldId id="319" r:id="rId7"/>
    <p:sldId id="320" r:id="rId8"/>
    <p:sldId id="321" r:id="rId9"/>
    <p:sldId id="322"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 id="338" r:id="rId26"/>
  </p:sldIdLst>
  <p:sldSz cx="9144000" cy="6858000" type="screen4x3"/>
  <p:notesSz cx="6797675" cy="9928225"/>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0F4"/>
    <a:srgbClr val="CDE0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5"/>
  </p:normalViewPr>
  <p:slideViewPr>
    <p:cSldViewPr>
      <p:cViewPr varScale="1">
        <p:scale>
          <a:sx n="111" d="100"/>
          <a:sy n="111" d="100"/>
        </p:scale>
        <p:origin x="1680" y="1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6EA8713-744C-496D-BDAA-6764372EADC1}" type="datetimeFigureOut">
              <a:rPr lang="pt-BR" smtClean="0"/>
              <a:t>26/10/2020</a:t>
            </a:fld>
            <a:endParaRPr lang="pt-BR"/>
          </a:p>
        </p:txBody>
      </p:sp>
      <p:sp>
        <p:nvSpPr>
          <p:cNvPr id="4" name="Espaço Reservado para Rodapé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685DFF44-55E3-42B8-8B19-4FD8569286C3}" type="slidenum">
              <a:rPr lang="pt-BR" smtClean="0"/>
              <a:t>‹nº›</a:t>
            </a:fld>
            <a:endParaRPr lang="pt-BR"/>
          </a:p>
        </p:txBody>
      </p:sp>
    </p:spTree>
    <p:extLst>
      <p:ext uri="{BB962C8B-B14F-4D97-AF65-F5344CB8AC3E}">
        <p14:creationId xmlns:p14="http://schemas.microsoft.com/office/powerpoint/2010/main" val="10314670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201335C6-17B7-4D76-BF9E-F3C1A4D3107B}" type="datetimeFigureOut">
              <a:rPr lang="pt-BR" smtClean="0"/>
              <a:t>26/10/2020</a:t>
            </a:fld>
            <a:endParaRPr lang="pt-BR"/>
          </a:p>
        </p:txBody>
      </p:sp>
      <p:sp>
        <p:nvSpPr>
          <p:cNvPr id="4" name="Espaço Reservado para Imagem de Slide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57A23881-B889-4C45-80F9-03F5FEB6BB55}" type="slidenum">
              <a:rPr lang="pt-BR" smtClean="0"/>
              <a:t>‹nº›</a:t>
            </a:fld>
            <a:endParaRPr lang="pt-BR"/>
          </a:p>
        </p:txBody>
      </p:sp>
    </p:spTree>
    <p:extLst>
      <p:ext uri="{BB962C8B-B14F-4D97-AF65-F5344CB8AC3E}">
        <p14:creationId xmlns:p14="http://schemas.microsoft.com/office/powerpoint/2010/main" val="3937549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57A23881-B889-4C45-80F9-03F5FEB6BB55}" type="slidenum">
              <a:rPr lang="pt-BR" smtClean="0"/>
              <a:t>3</a:t>
            </a:fld>
            <a:endParaRPr lang="pt-BR"/>
          </a:p>
        </p:txBody>
      </p:sp>
    </p:spTree>
    <p:extLst>
      <p:ext uri="{BB962C8B-B14F-4D97-AF65-F5344CB8AC3E}">
        <p14:creationId xmlns:p14="http://schemas.microsoft.com/office/powerpoint/2010/main" val="9935227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10" name="Triângulo re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BR"/>
              <a:t>Clique para editar o título mestre</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a:t>Clique para editar o estilo do subtítulo mestre</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Conector reto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ço Reservado para Data 29"/>
          <p:cNvSpPr>
            <a:spLocks noGrp="1"/>
          </p:cNvSpPr>
          <p:nvPr>
            <p:ph type="dt" sz="half" idx="10"/>
          </p:nvPr>
        </p:nvSpPr>
        <p:spPr/>
        <p:txBody>
          <a:bodyPr/>
          <a:lstStyle>
            <a:lvl1pPr>
              <a:defRPr>
                <a:solidFill>
                  <a:srgbClr val="FFFFFF"/>
                </a:solidFill>
              </a:defRPr>
            </a:lvl1pPr>
            <a:extLst/>
          </a:lstStyle>
          <a:p>
            <a:fld id="{128241B9-9004-4C86-B75D-9C99C5F5E375}" type="datetime1">
              <a:rPr lang="pt-BR" smtClean="0"/>
              <a:t>26/10/2020</a:t>
            </a:fld>
            <a:endParaRPr lang="pt-BR"/>
          </a:p>
        </p:txBody>
      </p:sp>
      <p:sp>
        <p:nvSpPr>
          <p:cNvPr id="19" name="Espaço Reservado para Rodapé 18"/>
          <p:cNvSpPr>
            <a:spLocks noGrp="1"/>
          </p:cNvSpPr>
          <p:nvPr>
            <p:ph type="ftr" sz="quarter" idx="11"/>
          </p:nvPr>
        </p:nvSpPr>
        <p:spPr/>
        <p:txBody>
          <a:bodyPr/>
          <a:lstStyle>
            <a:lvl1pPr>
              <a:defRPr>
                <a:solidFill>
                  <a:schemeClr val="accent1">
                    <a:tint val="20000"/>
                  </a:schemeClr>
                </a:solidFill>
              </a:defRPr>
            </a:lvl1pPr>
            <a:extLst/>
          </a:lstStyle>
          <a:p>
            <a:endParaRPr lang="pt-BR"/>
          </a:p>
        </p:txBody>
      </p:sp>
      <p:sp>
        <p:nvSpPr>
          <p:cNvPr id="27" name="Espaço Reservado para Número de Slide 26"/>
          <p:cNvSpPr>
            <a:spLocks noGrp="1"/>
          </p:cNvSpPr>
          <p:nvPr>
            <p:ph type="sldNum" sz="quarter" idx="12"/>
          </p:nvPr>
        </p:nvSpPr>
        <p:spPr/>
        <p:txBody>
          <a:bodyPr/>
          <a:lstStyle>
            <a:lvl1pPr>
              <a:defRPr>
                <a:solidFill>
                  <a:srgbClr val="FFFFFF"/>
                </a:solidFill>
              </a:defRPr>
            </a:lvl1pPr>
            <a:extLst/>
          </a:lstStyle>
          <a:p>
            <a:fld id="{5E738022-6E52-42C4-AF1D-8E1445909EE7}" type="slidenum">
              <a:rPr lang="pt-BR" smtClean="0"/>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a:t>Clique para editar o título mestre</a:t>
            </a:r>
            <a:endParaRPr kumimoji="0" lang="en-US"/>
          </a:p>
        </p:txBody>
      </p:sp>
      <p:sp>
        <p:nvSpPr>
          <p:cNvPr id="3" name="Espaço Reservado para Texto Vertical 2"/>
          <p:cNvSpPr>
            <a:spLocks noGrp="1"/>
          </p:cNvSpPr>
          <p:nvPr>
            <p:ph type="body" orient="vert" idx="1"/>
          </p:nvPr>
        </p:nvSpPr>
        <p:spPr>
          <a:xfrm>
            <a:off x="457200" y="1481329"/>
            <a:ext cx="8229600" cy="4386071"/>
          </a:xfrm>
        </p:spPr>
        <p:txBody>
          <a:bodyPr vert="eaVer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4" name="Espaço Reservado para Data 3"/>
          <p:cNvSpPr>
            <a:spLocks noGrp="1"/>
          </p:cNvSpPr>
          <p:nvPr>
            <p:ph type="dt" sz="half" idx="10"/>
          </p:nvPr>
        </p:nvSpPr>
        <p:spPr/>
        <p:txBody>
          <a:bodyPr/>
          <a:lstStyle/>
          <a:p>
            <a:fld id="{95B691D8-9001-45E3-90A4-B9B82C72FB05}" type="datetime1">
              <a:rPr lang="pt-BR" smtClean="0"/>
              <a:t>26/10/2020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E738022-6E52-42C4-AF1D-8E1445909EE7}" type="slidenum">
              <a:rPr lang="pt-BR" smtClean="0"/>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p>
            <a:r>
              <a:rPr kumimoji="0" lang="pt-BR"/>
              <a:t>Clique para editar o título mestre</a:t>
            </a:r>
            <a:endParaRPr kumimoji="0" lang="en-US"/>
          </a:p>
        </p:txBody>
      </p:sp>
      <p:sp>
        <p:nvSpPr>
          <p:cNvPr id="3" name="Espaço Reservado para Texto Vertical 2"/>
          <p:cNvSpPr>
            <a:spLocks noGrp="1"/>
          </p:cNvSpPr>
          <p:nvPr>
            <p:ph type="body" orient="vert" idx="1"/>
          </p:nvPr>
        </p:nvSpPr>
        <p:spPr>
          <a:xfrm>
            <a:off x="457200" y="274641"/>
            <a:ext cx="6324600" cy="5592760"/>
          </a:xfrm>
        </p:spPr>
        <p:txBody>
          <a:bodyPr vert="eaVer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4" name="Espaço Reservado para Data 3"/>
          <p:cNvSpPr>
            <a:spLocks noGrp="1"/>
          </p:cNvSpPr>
          <p:nvPr>
            <p:ph type="dt" sz="half" idx="10"/>
          </p:nvPr>
        </p:nvSpPr>
        <p:spPr/>
        <p:txBody>
          <a:bodyPr/>
          <a:lstStyle/>
          <a:p>
            <a:fld id="{E0A0E806-D924-4712-A468-DF33576C0BB3}" type="datetime1">
              <a:rPr lang="pt-BR" smtClean="0"/>
              <a:t>26/10/2020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E738022-6E52-42C4-AF1D-8E1445909EE7}" type="slidenum">
              <a:rPr lang="pt-BR" smtClean="0"/>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4" name="Espaço Reservado para Data 3"/>
          <p:cNvSpPr>
            <a:spLocks noGrp="1"/>
          </p:cNvSpPr>
          <p:nvPr>
            <p:ph type="dt" sz="half" idx="10"/>
          </p:nvPr>
        </p:nvSpPr>
        <p:spPr/>
        <p:txBody>
          <a:bodyPr/>
          <a:lstStyle/>
          <a:p>
            <a:fld id="{8831A501-534B-465F-961E-1E3D4925EDF2}" type="datetime1">
              <a:rPr lang="pt-BR" smtClean="0"/>
              <a:t>26/10/2020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E738022-6E52-42C4-AF1D-8E1445909EE7}" type="slidenum">
              <a:rPr lang="pt-BR" smtClean="0"/>
              <a:t>‹nº›</a:t>
            </a:fld>
            <a:endParaRPr lang="pt-BR"/>
          </a:p>
        </p:txBody>
      </p:sp>
      <p:sp>
        <p:nvSpPr>
          <p:cNvPr id="7" name="Título 6"/>
          <p:cNvSpPr>
            <a:spLocks noGrp="1"/>
          </p:cNvSpPr>
          <p:nvPr>
            <p:ph type="title"/>
          </p:nvPr>
        </p:nvSpPr>
        <p:spPr/>
        <p:txBody>
          <a:bodyPr rtlCol="0"/>
          <a:lstStyle/>
          <a:p>
            <a:r>
              <a:rPr kumimoji="0" lang="pt-BR"/>
              <a:t>Clique para editar o título mestre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BR"/>
              <a:t>Clique para editar o título mestre</a:t>
            </a:r>
            <a:endParaRPr kumimoji="0" lang="en-US"/>
          </a:p>
        </p:txBody>
      </p:sp>
      <p:sp>
        <p:nvSpPr>
          <p:cNvPr id="3" name="Espaço Reservado para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a:t>Clique para editar o texto mestre</a:t>
            </a:r>
          </a:p>
        </p:txBody>
      </p:sp>
      <p:sp>
        <p:nvSpPr>
          <p:cNvPr id="4" name="Espaço Reservado para Data 3"/>
          <p:cNvSpPr>
            <a:spLocks noGrp="1"/>
          </p:cNvSpPr>
          <p:nvPr>
            <p:ph type="dt" sz="half" idx="10"/>
          </p:nvPr>
        </p:nvSpPr>
        <p:spPr/>
        <p:txBody>
          <a:bodyPr/>
          <a:lstStyle/>
          <a:p>
            <a:fld id="{9E01625A-1D0C-4C78-980A-4752A6773BFF}" type="datetime1">
              <a:rPr lang="pt-BR" smtClean="0"/>
              <a:t>26/10/2020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E738022-6E52-42C4-AF1D-8E1445909EE7}" type="slidenum">
              <a:rPr lang="pt-BR" smtClean="0"/>
              <a:t>‹nº›</a:t>
            </a:fld>
            <a:endParaRPr lang="pt-BR"/>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bg>
      <p:bgRef idx="1002">
        <a:schemeClr val="bg1"/>
      </p:bgRef>
    </p:bg>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4" name="Espaço Reservado para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5" name="Espaço Reservado para Data 4"/>
          <p:cNvSpPr>
            <a:spLocks noGrp="1"/>
          </p:cNvSpPr>
          <p:nvPr>
            <p:ph type="dt" sz="half" idx="10"/>
          </p:nvPr>
        </p:nvSpPr>
        <p:spPr/>
        <p:txBody>
          <a:bodyPr/>
          <a:lstStyle/>
          <a:p>
            <a:fld id="{6CF62032-8CB7-4EBB-9C21-870FD2064E00}" type="datetime1">
              <a:rPr lang="pt-BR" smtClean="0"/>
              <a:t>26/10/2020</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E738022-6E52-42C4-AF1D-8E1445909EE7}" type="slidenum">
              <a:rPr lang="pt-BR" smtClean="0"/>
              <a:t>‹nº›</a:t>
            </a:fld>
            <a:endParaRPr lang="pt-BR"/>
          </a:p>
        </p:txBody>
      </p:sp>
      <p:sp>
        <p:nvSpPr>
          <p:cNvPr id="8" name="Título 7"/>
          <p:cNvSpPr>
            <a:spLocks noGrp="1"/>
          </p:cNvSpPr>
          <p:nvPr>
            <p:ph type="title"/>
          </p:nvPr>
        </p:nvSpPr>
        <p:spPr/>
        <p:txBody>
          <a:bodyPr rtlCol="0"/>
          <a:lstStyle/>
          <a:p>
            <a:r>
              <a:rPr kumimoji="0" lang="pt-BR"/>
              <a:t>Clique para editar 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BR"/>
              <a:t>Clique para editar o título mestre</a:t>
            </a:r>
            <a:endParaRPr kumimoji="0" lang="en-US"/>
          </a:p>
        </p:txBody>
      </p:sp>
      <p:sp>
        <p:nvSpPr>
          <p:cNvPr id="3" name="Espaço Reservado para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a:t>Clique para editar o texto mestre</a:t>
            </a:r>
          </a:p>
        </p:txBody>
      </p:sp>
      <p:sp>
        <p:nvSpPr>
          <p:cNvPr id="4" name="Espaço Reservado para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a:t>Clique para editar o texto mestre</a:t>
            </a:r>
          </a:p>
        </p:txBody>
      </p:sp>
      <p:sp>
        <p:nvSpPr>
          <p:cNvPr id="5" name="Espaço Reservado para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6" name="Espaço Reservado para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7" name="Espaço Reservado para Data 6"/>
          <p:cNvSpPr>
            <a:spLocks noGrp="1"/>
          </p:cNvSpPr>
          <p:nvPr>
            <p:ph type="dt" sz="half" idx="10"/>
          </p:nvPr>
        </p:nvSpPr>
        <p:spPr/>
        <p:txBody>
          <a:bodyPr/>
          <a:lstStyle/>
          <a:p>
            <a:fld id="{BFC59BFE-C9D3-4412-A541-F9D95CF0ACB1}" type="datetime1">
              <a:rPr lang="pt-BR" smtClean="0"/>
              <a:t>26/10/2020</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5E738022-6E52-42C4-AF1D-8E1445909EE7}" type="slidenum">
              <a:rPr lang="pt-BR" smtClean="0"/>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bg>
      <p:bgRef idx="1002">
        <a:schemeClr val="bg1"/>
      </p:bgRef>
    </p:bg>
    <p:spTree>
      <p:nvGrpSpPr>
        <p:cNvPr id="1" name=""/>
        <p:cNvGrpSpPr/>
        <p:nvPr/>
      </p:nvGrpSpPr>
      <p:grpSpPr>
        <a:xfrm>
          <a:off x="0" y="0"/>
          <a:ext cx="0" cy="0"/>
          <a:chOff x="0" y="0"/>
          <a:chExt cx="0" cy="0"/>
        </a:xfrm>
      </p:grpSpPr>
      <p:sp>
        <p:nvSpPr>
          <p:cNvPr id="3" name="Espaço Reservado para Data 2"/>
          <p:cNvSpPr>
            <a:spLocks noGrp="1"/>
          </p:cNvSpPr>
          <p:nvPr>
            <p:ph type="dt" sz="half" idx="10"/>
          </p:nvPr>
        </p:nvSpPr>
        <p:spPr/>
        <p:txBody>
          <a:bodyPr/>
          <a:lstStyle/>
          <a:p>
            <a:fld id="{C45E8DF1-8721-4121-B443-67687B1F26AE}" type="datetime1">
              <a:rPr lang="pt-BR" smtClean="0"/>
              <a:t>26/10/2020</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5E738022-6E52-42C4-AF1D-8E1445909EE7}" type="slidenum">
              <a:rPr lang="pt-BR" smtClean="0"/>
              <a:t>‹nº›</a:t>
            </a:fld>
            <a:endParaRPr lang="pt-BR"/>
          </a:p>
        </p:txBody>
      </p:sp>
      <p:sp>
        <p:nvSpPr>
          <p:cNvPr id="6" name="Título 5"/>
          <p:cNvSpPr>
            <a:spLocks noGrp="1"/>
          </p:cNvSpPr>
          <p:nvPr>
            <p:ph type="title"/>
          </p:nvPr>
        </p:nvSpPr>
        <p:spPr/>
        <p:txBody>
          <a:bodyPr rtlCol="0"/>
          <a:lstStyle/>
          <a:p>
            <a:r>
              <a:rPr kumimoji="0" lang="pt-BR"/>
              <a:t>Clique para editar 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0736FBEA-00A0-4A33-BAE8-817654A180D7}" type="datetime1">
              <a:rPr lang="pt-BR" smtClean="0"/>
              <a:t>26/10/2020</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5E738022-6E52-42C4-AF1D-8E1445909EE7}" type="slidenum">
              <a:rPr lang="pt-BR" smtClean="0"/>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BR"/>
              <a:t>Clique para editar o título mestre</a:t>
            </a:r>
            <a:endParaRPr kumimoji="0" lang="en-US"/>
          </a:p>
        </p:txBody>
      </p:sp>
      <p:sp>
        <p:nvSpPr>
          <p:cNvPr id="3" name="Espaço Reservado para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BR"/>
              <a:t>Clique para editar o texto mestre</a:t>
            </a:r>
          </a:p>
        </p:txBody>
      </p:sp>
      <p:sp>
        <p:nvSpPr>
          <p:cNvPr id="4" name="Espaço Reservado para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a:t>Clique para editar o texto mestre</a:t>
            </a:r>
          </a:p>
          <a:p>
            <a:pPr lvl="1" eaLnBrk="1" latinLnBrk="0" hangingPunct="1"/>
            <a:r>
              <a:rPr lang="pt-BR"/>
              <a:t>Segundo nível</a:t>
            </a:r>
          </a:p>
          <a:p>
            <a:pPr lvl="2" eaLnBrk="1" latinLnBrk="0" hangingPunct="1"/>
            <a:r>
              <a:rPr lang="pt-BR"/>
              <a:t>Terceiro nível</a:t>
            </a:r>
          </a:p>
          <a:p>
            <a:pPr lvl="3" eaLnBrk="1" latinLnBrk="0" hangingPunct="1"/>
            <a:r>
              <a:rPr lang="pt-BR"/>
              <a:t>Quarto nível</a:t>
            </a:r>
          </a:p>
          <a:p>
            <a:pPr lvl="4" eaLnBrk="1" latinLnBrk="0" hangingPunct="1"/>
            <a:r>
              <a:rPr lang="pt-BR"/>
              <a:t>Quinto nível</a:t>
            </a:r>
            <a:endParaRPr kumimoji="0" lang="en-US"/>
          </a:p>
        </p:txBody>
      </p:sp>
      <p:sp>
        <p:nvSpPr>
          <p:cNvPr id="5" name="Espaço Reservado para Data 4"/>
          <p:cNvSpPr>
            <a:spLocks noGrp="1"/>
          </p:cNvSpPr>
          <p:nvPr>
            <p:ph type="dt" sz="half" idx="10"/>
          </p:nvPr>
        </p:nvSpPr>
        <p:spPr>
          <a:xfrm>
            <a:off x="6727032" y="6407944"/>
            <a:ext cx="1920240" cy="365760"/>
          </a:xfrm>
        </p:spPr>
        <p:txBody>
          <a:bodyPr/>
          <a:lstStyle/>
          <a:p>
            <a:fld id="{EDA48B0A-0DFC-4815-AEE3-FB59F13808B5}" type="datetime1">
              <a:rPr lang="pt-BR" smtClean="0"/>
              <a:t>26/10/2020</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E738022-6E52-42C4-AF1D-8E1445909EE7}" type="slidenum">
              <a:rPr lang="pt-BR" smtClean="0"/>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4" name="Espaço Reservado para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BR"/>
              <a:t>Clique para editar o texto mestre</a:t>
            </a:r>
          </a:p>
        </p:txBody>
      </p:sp>
      <p:sp>
        <p:nvSpPr>
          <p:cNvPr id="3" name="Espaço Reservado par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BR"/>
              <a:t>Clique no ícone para adicionar uma imagem</a:t>
            </a:r>
            <a:endParaRPr kumimoji="0" lang="en-US" dirty="0"/>
          </a:p>
        </p:txBody>
      </p:sp>
      <p:sp>
        <p:nvSpPr>
          <p:cNvPr id="5" name="Espaço Reservado para Data 4"/>
          <p:cNvSpPr>
            <a:spLocks noGrp="1"/>
          </p:cNvSpPr>
          <p:nvPr>
            <p:ph type="dt" sz="half" idx="10"/>
          </p:nvPr>
        </p:nvSpPr>
        <p:spPr/>
        <p:txBody>
          <a:bodyPr/>
          <a:lstStyle>
            <a:lvl1pPr>
              <a:defRPr>
                <a:solidFill>
                  <a:schemeClr val="tx1"/>
                </a:solidFill>
              </a:defRPr>
            </a:lvl1pPr>
            <a:extLst/>
          </a:lstStyle>
          <a:p>
            <a:fld id="{E8F6E2F7-BFE8-48D9-B75C-DC76E4DC66C8}" type="datetime1">
              <a:rPr lang="pt-BR" smtClean="0"/>
              <a:t>26/10/2020</a:t>
            </a:fld>
            <a:endParaRPr lang="pt-BR"/>
          </a:p>
        </p:txBody>
      </p:sp>
      <p:sp>
        <p:nvSpPr>
          <p:cNvPr id="6" name="Espaço Reservado para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pt-BR"/>
          </a:p>
        </p:txBody>
      </p:sp>
      <p:sp>
        <p:nvSpPr>
          <p:cNvPr id="7" name="Espaço Reservado para Número de Slide 6"/>
          <p:cNvSpPr>
            <a:spLocks noGrp="1"/>
          </p:cNvSpPr>
          <p:nvPr>
            <p:ph type="sldNum" sz="quarter" idx="12"/>
          </p:nvPr>
        </p:nvSpPr>
        <p:spPr/>
        <p:txBody>
          <a:bodyPr/>
          <a:lstStyle>
            <a:lvl1pPr>
              <a:defRPr>
                <a:solidFill>
                  <a:schemeClr val="tx1"/>
                </a:solidFill>
              </a:defRPr>
            </a:lvl1pPr>
            <a:extLst/>
          </a:lstStyle>
          <a:p>
            <a:fld id="{5E738022-6E52-42C4-AF1D-8E1445909EE7}" type="slidenum">
              <a:rPr lang="pt-BR" smtClean="0"/>
              <a:t>‹nº›</a:t>
            </a:fld>
            <a:endParaRPr lang="pt-BR"/>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BR"/>
              <a:t>Clique para editar o título mestre</a:t>
            </a:r>
            <a:endParaRPr kumimoji="0" lang="en-US"/>
          </a:p>
        </p:txBody>
      </p:sp>
      <p:sp>
        <p:nvSpPr>
          <p:cNvPr id="8" name="Forma liv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orma liv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Triângulo retângulo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Conector reto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a liv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orma liv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Triângulo retângulo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Conector reto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ço Reservado para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pt-BR"/>
              <a:t>Clique para editar o título mestre</a:t>
            </a:r>
            <a:endParaRPr kumimoji="0" lang="en-US"/>
          </a:p>
        </p:txBody>
      </p:sp>
      <p:sp>
        <p:nvSpPr>
          <p:cNvPr id="30" name="Espaço Reservado para Texto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pt-BR"/>
              <a:t>Clique para editar o texto mestre</a:t>
            </a:r>
          </a:p>
          <a:p>
            <a:pPr lvl="1" eaLnBrk="1" latinLnBrk="0" hangingPunct="1"/>
            <a:r>
              <a:rPr kumimoji="0" lang="pt-BR"/>
              <a:t>Segundo nível</a:t>
            </a:r>
          </a:p>
          <a:p>
            <a:pPr lvl="2" eaLnBrk="1" latinLnBrk="0" hangingPunct="1"/>
            <a:r>
              <a:rPr kumimoji="0" lang="pt-BR"/>
              <a:t>Terceiro nível</a:t>
            </a:r>
          </a:p>
          <a:p>
            <a:pPr lvl="3" eaLnBrk="1" latinLnBrk="0" hangingPunct="1"/>
            <a:r>
              <a:rPr kumimoji="0" lang="pt-BR"/>
              <a:t>Quarto nível</a:t>
            </a:r>
          </a:p>
          <a:p>
            <a:pPr lvl="4" eaLnBrk="1" latinLnBrk="0" hangingPunct="1"/>
            <a:r>
              <a:rPr kumimoji="0" lang="pt-BR"/>
              <a:t>Quinto nível</a:t>
            </a:r>
            <a:endParaRPr kumimoji="0" lang="en-US"/>
          </a:p>
        </p:txBody>
      </p:sp>
      <p:sp>
        <p:nvSpPr>
          <p:cNvPr id="10" name="Espaço Reservado par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CA4D4E3-3F16-4A45-A994-B55293002D28}" type="datetime1">
              <a:rPr lang="pt-BR" smtClean="0"/>
              <a:t>26/10/2020</a:t>
            </a:fld>
            <a:endParaRPr lang="pt-BR"/>
          </a:p>
        </p:txBody>
      </p:sp>
      <p:sp>
        <p:nvSpPr>
          <p:cNvPr id="22" name="Espaço Reservado para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pt-BR"/>
          </a:p>
        </p:txBody>
      </p:sp>
      <p:sp>
        <p:nvSpPr>
          <p:cNvPr id="18" name="Espaço Reservado para Número de Slid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E738022-6E52-42C4-AF1D-8E1445909EE7}" type="slidenum">
              <a:rPr lang="pt-BR" smtClean="0"/>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2.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2.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259632" y="2037041"/>
            <a:ext cx="6400800" cy="2160240"/>
          </a:xfrm>
        </p:spPr>
        <p:txBody>
          <a:bodyPr>
            <a:normAutofit fontScale="25000" lnSpcReduction="20000"/>
          </a:bodyPr>
          <a:lstStyle/>
          <a:p>
            <a:pPr algn="just"/>
            <a:r>
              <a:rPr lang="es-ES" sz="6400" b="0" i="0" dirty="0">
                <a:solidFill>
                  <a:srgbClr val="000000"/>
                </a:solidFill>
                <a:effectLst/>
                <a:latin typeface="Calibri" panose="020F0502020204030204" pitchFamily="34" charset="0"/>
              </a:rPr>
              <a:t>"Para testar cual Tabla de Supervivencia (Mortalidad) es “adherente” para realizar los Cálculos Actuariales relativos a pagos de Beneficios por Supervivencia, utilizar </a:t>
            </a:r>
            <a:r>
              <a:rPr lang="es-ES" sz="6400" b="0" i="0" dirty="0" err="1">
                <a:solidFill>
                  <a:srgbClr val="000000"/>
                </a:solidFill>
                <a:effectLst/>
                <a:latin typeface="Calibri" panose="020F0502020204030204" pitchFamily="34" charset="0"/>
              </a:rPr>
              <a:t>Tests</a:t>
            </a:r>
            <a:r>
              <a:rPr lang="es-ES" sz="6400" b="0" i="0" dirty="0">
                <a:solidFill>
                  <a:srgbClr val="000000"/>
                </a:solidFill>
                <a:effectLst/>
                <a:latin typeface="Calibri" panose="020F0502020204030204" pitchFamily="34" charset="0"/>
              </a:rPr>
              <a:t> Estadísticos puede no ser el mejor procedimiento técnico y , por ese motivo, desarrollé un Test Actuarial de Adherencia de Tabla de Supervivencia, que considera, no las muertes ocurridas, pero las expectativas de vida de los que no fallecieron, utilizando la comparación entre la Reserva Esperada y la Reserva Efectiva adoptándose una Tasa de Interés del 0% (cero por ciento) al año, ya que, con esa Tasa de Interés Nula, la Anualidad Vitalicia presenta un valor muy próximo al valor de la Expectativa de Vida.“</a:t>
            </a:r>
          </a:p>
          <a:p>
            <a:pPr algn="just"/>
            <a:endParaRPr lang="es-ES" sz="6400" dirty="0">
              <a:solidFill>
                <a:srgbClr val="000000"/>
              </a:solidFill>
              <a:latin typeface="Calibri" panose="020F0502020204030204" pitchFamily="34" charset="0"/>
            </a:endParaRPr>
          </a:p>
          <a:p>
            <a:pPr algn="just"/>
            <a:r>
              <a:rPr lang="es-ES" sz="6400" b="0" i="0" dirty="0">
                <a:solidFill>
                  <a:srgbClr val="000000"/>
                </a:solidFill>
                <a:effectLst/>
                <a:latin typeface="Calibri" panose="020F0502020204030204" pitchFamily="34" charset="0"/>
              </a:rPr>
              <a:t>NOTA: El ejemplo de aplicación del Método Montello, presentado en este trabajo, hace parte de la Tesis de conclusión del curso superior de Ciencias Actuariales de la UFRJ/Brasil de </a:t>
            </a:r>
            <a:r>
              <a:rPr lang="es-ES" sz="6400" b="0" i="0" dirty="0" err="1">
                <a:solidFill>
                  <a:srgbClr val="000000"/>
                </a:solidFill>
                <a:effectLst/>
                <a:latin typeface="Calibri" panose="020F0502020204030204" pitchFamily="34" charset="0"/>
              </a:rPr>
              <a:t>Giulianno</a:t>
            </a:r>
            <a:r>
              <a:rPr lang="es-ES" sz="6400" b="0" i="0" dirty="0">
                <a:solidFill>
                  <a:srgbClr val="000000"/>
                </a:solidFill>
                <a:effectLst/>
                <a:latin typeface="Calibri" panose="020F0502020204030204" pitchFamily="34" charset="0"/>
              </a:rPr>
              <a:t> Viera Montello y Victor </a:t>
            </a:r>
            <a:r>
              <a:rPr lang="es-ES" sz="6400" b="0" i="0" dirty="0" err="1">
                <a:solidFill>
                  <a:srgbClr val="000000"/>
                </a:solidFill>
                <a:effectLst/>
                <a:latin typeface="Calibri" panose="020F0502020204030204" pitchFamily="34" charset="0"/>
              </a:rPr>
              <a:t>D’Angelo</a:t>
            </a:r>
            <a:r>
              <a:rPr lang="es-ES" sz="6400" b="0" i="0" dirty="0">
                <a:solidFill>
                  <a:srgbClr val="000000"/>
                </a:solidFill>
                <a:effectLst/>
                <a:latin typeface="Calibri" panose="020F0502020204030204" pitchFamily="34" charset="0"/>
              </a:rPr>
              <a:t> </a:t>
            </a:r>
            <a:r>
              <a:rPr lang="es-ES" sz="6400" b="0" i="0" dirty="0" err="1">
                <a:solidFill>
                  <a:srgbClr val="000000"/>
                </a:solidFill>
                <a:effectLst/>
                <a:latin typeface="Calibri" panose="020F0502020204030204" pitchFamily="34" charset="0"/>
              </a:rPr>
              <a:t>Colacino</a:t>
            </a:r>
            <a:r>
              <a:rPr lang="es-ES" sz="6400" b="0" i="0" dirty="0">
                <a:solidFill>
                  <a:srgbClr val="000000"/>
                </a:solidFill>
                <a:effectLst/>
                <a:latin typeface="Calibri" panose="020F0502020204030204" pitchFamily="34" charset="0"/>
              </a:rPr>
              <a:t>, cuyo orientador fue el propio Autor del Método Montello.</a:t>
            </a:r>
          </a:p>
          <a:p>
            <a:r>
              <a:rPr lang="es-ES" dirty="0">
                <a:solidFill>
                  <a:srgbClr val="000000"/>
                </a:solidFill>
                <a:latin typeface="Calibri" panose="020F0502020204030204" pitchFamily="34" charset="0"/>
              </a:rPr>
              <a:t> </a:t>
            </a:r>
            <a:endParaRPr lang="pt-BR" dirty="0"/>
          </a:p>
          <a:p>
            <a:endParaRPr lang="pt-BR" dirty="0"/>
          </a:p>
        </p:txBody>
      </p:sp>
      <p:sp>
        <p:nvSpPr>
          <p:cNvPr id="4" name="CaixaDeTexto 3"/>
          <p:cNvSpPr txBox="1"/>
          <p:nvPr/>
        </p:nvSpPr>
        <p:spPr>
          <a:xfrm>
            <a:off x="179512" y="836712"/>
            <a:ext cx="8136904" cy="1200329"/>
          </a:xfrm>
          <a:prstGeom prst="rect">
            <a:avLst/>
          </a:prstGeom>
          <a:noFill/>
        </p:spPr>
        <p:txBody>
          <a:bodyPr wrap="square" rtlCol="0">
            <a:spAutoFit/>
          </a:bodyPr>
          <a:lstStyle/>
          <a:p>
            <a:pPr algn="ctr"/>
            <a:r>
              <a:rPr lang="es-ES" sz="2400" b="1" dirty="0"/>
              <a:t>Test de Adherencia a Tablas de Mortalidad/Supervivencia por el Método Montello </a:t>
            </a:r>
          </a:p>
          <a:p>
            <a:pPr algn="ctr"/>
            <a:r>
              <a:rPr lang="es-ES" sz="2400" b="1" dirty="0"/>
              <a:t> Autor: José Roberto Montello</a:t>
            </a:r>
            <a:endParaRPr lang="pt-BR" sz="2400" b="1" dirty="0"/>
          </a:p>
        </p:txBody>
      </p:sp>
      <p:sp>
        <p:nvSpPr>
          <p:cNvPr id="5" name="Marcador de número de diapositiva 4">
            <a:extLst>
              <a:ext uri="{FF2B5EF4-FFF2-40B4-BE49-F238E27FC236}">
                <a16:creationId xmlns:a16="http://schemas.microsoft.com/office/drawing/2014/main" id="{607B1D93-BFB2-4114-B873-4F37425ED4F5}"/>
              </a:ext>
            </a:extLst>
          </p:cNvPr>
          <p:cNvSpPr>
            <a:spLocks noGrp="1"/>
          </p:cNvSpPr>
          <p:nvPr>
            <p:ph type="sldNum" sz="quarter" idx="12"/>
          </p:nvPr>
        </p:nvSpPr>
        <p:spPr/>
        <p:txBody>
          <a:bodyPr/>
          <a:lstStyle/>
          <a:p>
            <a:fld id="{5E738022-6E52-42C4-AF1D-8E1445909EE7}" type="slidenum">
              <a:rPr lang="pt-BR" smtClean="0"/>
              <a:t>1</a:t>
            </a:fld>
            <a:endParaRPr lang="pt-BR"/>
          </a:p>
        </p:txBody>
      </p:sp>
      <p:pic>
        <p:nvPicPr>
          <p:cNvPr id="8" name="Áudio 7">
            <a:hlinkClick r:id="" action="ppaction://media"/>
            <a:extLst>
              <a:ext uri="{FF2B5EF4-FFF2-40B4-BE49-F238E27FC236}">
                <a16:creationId xmlns:a16="http://schemas.microsoft.com/office/drawing/2014/main" id="{335BB669-771B-1B4D-8E49-D5C971E3D4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820975466"/>
      </p:ext>
    </p:extLst>
  </p:cSld>
  <p:clrMapOvr>
    <a:masterClrMapping/>
  </p:clrMapOvr>
  <mc:AlternateContent xmlns:mc="http://schemas.openxmlformats.org/markup-compatibility/2006">
    <mc:Choice xmlns:p14="http://schemas.microsoft.com/office/powerpoint/2010/main" Requires="p14">
      <p:transition spd="slow" p14:dur="2000" advTm="92564"/>
    </mc:Choice>
    <mc:Fallback>
      <p:transition spd="slow" advTm="925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algn="just">
              <a:lnSpc>
                <a:spcPct val="150000"/>
              </a:lnSpc>
            </a:pPr>
            <a:r>
              <a:rPr lang="pt-BR" sz="1400" dirty="0"/>
              <a:t>Hay que destacar que la Teoria Demográfica, al tratar de la diferencia entre Mortalidad General, Mortalidad de Inválidos y Mortalidad de Activos y las restricciones al uso de la experiencia de muertes en actividad en la selección de la Tabla de Mortalidad General a ser aplicada exclusivamente a los Jubilados y a los Pensionados,  da sustento a la validez de los procedimentos aquí presentados. </a:t>
            </a:r>
          </a:p>
          <a:p>
            <a:pPr algn="just">
              <a:lnSpc>
                <a:spcPct val="150000"/>
              </a:lnSpc>
            </a:pPr>
            <a:r>
              <a:rPr lang="pt-BR" sz="1400" dirty="0"/>
              <a:t>De hecho, la Teoria Demográfica, indica que la experiencia de muerte/sobrevivencia de personas en actividad, en un modelo multidecremental, alcanzando niveles etarios inferiores a los niveles etarios de los jubilados y de los Pensionados, no debe ser usada en la seleción de la  mortalidad general aplicables a esa población de jubilados y pensionados, incluso porque, a lo largo de gran parte de las edades de actividad, la causa relevante de las muertes es de naturaleza acidental, encuanto que, a lo largo de la fase de goce de Jubilación o de la Pensión Vitalicia, el principal motivo de las muertes tiene causas  naturales.</a:t>
            </a:r>
          </a:p>
          <a:p>
            <a:pPr algn="just">
              <a:lnSpc>
                <a:spcPct val="150000"/>
              </a:lnSpc>
            </a:pPr>
            <a:r>
              <a:rPr lang="pt-BR" sz="1400" dirty="0"/>
              <a:t> Por lo tanto, la conclusión de los tests que se utilizan para la población de los activos, junto con la población de jubilados y de pensionados, para la selección de la Tabla de Mortalidad destinada a representar la sobrevivencia de esos jubilados y pensionados seguramente no es adecuada.</a:t>
            </a:r>
          </a:p>
        </p:txBody>
      </p:sp>
      <p:sp>
        <p:nvSpPr>
          <p:cNvPr id="2" name="Título 1"/>
          <p:cNvSpPr>
            <a:spLocks noGrp="1"/>
          </p:cNvSpPr>
          <p:nvPr>
            <p:ph type="title"/>
          </p:nvPr>
        </p:nvSpPr>
        <p:spPr>
          <a:xfrm>
            <a:off x="457200" y="-33815"/>
            <a:ext cx="8229600" cy="1143000"/>
          </a:xfrm>
        </p:spPr>
        <p:txBody>
          <a:bodyPr>
            <a:normAutofit/>
          </a:bodyPr>
          <a:lstStyle/>
          <a:p>
            <a:r>
              <a:rPr lang="es-ES" sz="2000" dirty="0"/>
              <a:t>2. </a:t>
            </a:r>
            <a:r>
              <a:rPr lang="pt-BR" sz="2000" u="sng" dirty="0" err="1"/>
              <a:t>Consideraciones</a:t>
            </a:r>
            <a:r>
              <a:rPr lang="pt-BR" sz="2000" u="sng" dirty="0"/>
              <a:t> Relevantes sobre </a:t>
            </a:r>
            <a:r>
              <a:rPr lang="pt-BR" sz="2000" u="sng" dirty="0" err="1"/>
              <a:t>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77DE7B62-C498-4F55-8986-0BCC1C149CA7}"/>
              </a:ext>
            </a:extLst>
          </p:cNvPr>
          <p:cNvSpPr>
            <a:spLocks noGrp="1"/>
          </p:cNvSpPr>
          <p:nvPr>
            <p:ph type="sldNum" sz="quarter" idx="12"/>
          </p:nvPr>
        </p:nvSpPr>
        <p:spPr/>
        <p:txBody>
          <a:bodyPr/>
          <a:lstStyle/>
          <a:p>
            <a:fld id="{5E738022-6E52-42C4-AF1D-8E1445909EE7}" type="slidenum">
              <a:rPr lang="pt-BR" smtClean="0"/>
              <a:t>10</a:t>
            </a:fld>
            <a:endParaRPr lang="pt-BR"/>
          </a:p>
        </p:txBody>
      </p:sp>
      <p:pic>
        <p:nvPicPr>
          <p:cNvPr id="4" name="Áudio 3">
            <a:hlinkClick r:id="" action="ppaction://media"/>
            <a:extLst>
              <a:ext uri="{FF2B5EF4-FFF2-40B4-BE49-F238E27FC236}">
                <a16:creationId xmlns:a16="http://schemas.microsoft.com/office/drawing/2014/main" id="{257D6B8B-D9B6-3B42-B195-2E699313FF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659258904"/>
      </p:ext>
    </p:extLst>
  </p:cSld>
  <p:clrMapOvr>
    <a:masterClrMapping/>
  </p:clrMapOvr>
  <mc:AlternateContent xmlns:mc="http://schemas.openxmlformats.org/markup-compatibility/2006">
    <mc:Choice xmlns:p14="http://schemas.microsoft.com/office/powerpoint/2010/main" Requires="p14">
      <p:transition spd="slow" p14:dur="2000" advTm="95835"/>
    </mc:Choice>
    <mc:Fallback>
      <p:transition spd="slow" advTm="958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err="1"/>
              <a:t>En</a:t>
            </a:r>
            <a:r>
              <a:rPr lang="pt-BR" sz="1400" dirty="0"/>
              <a:t> este numeral vamos presentar </a:t>
            </a:r>
            <a:r>
              <a:rPr lang="pt-BR" sz="1400" dirty="0" err="1"/>
              <a:t>los</a:t>
            </a:r>
            <a:r>
              <a:rPr lang="pt-BR" sz="1400" dirty="0"/>
              <a:t> resultados de </a:t>
            </a:r>
            <a:r>
              <a:rPr lang="pt-BR" sz="1400" dirty="0" err="1"/>
              <a:t>la</a:t>
            </a:r>
            <a:r>
              <a:rPr lang="pt-BR" sz="1400" dirty="0"/>
              <a:t> </a:t>
            </a:r>
            <a:r>
              <a:rPr lang="pt-BR" sz="1400" dirty="0" err="1"/>
              <a:t>aplicación</a:t>
            </a:r>
            <a:r>
              <a:rPr lang="pt-BR" sz="1400" dirty="0"/>
              <a:t> </a:t>
            </a:r>
            <a:r>
              <a:rPr lang="pt-BR" sz="1400" dirty="0" err="1"/>
              <a:t>del</a:t>
            </a:r>
            <a:r>
              <a:rPr lang="pt-BR" sz="1400" dirty="0"/>
              <a:t> Método Montello </a:t>
            </a:r>
            <a:r>
              <a:rPr lang="pt-BR" sz="1400" dirty="0" err="1"/>
              <a:t>en</a:t>
            </a:r>
            <a:r>
              <a:rPr lang="pt-BR" sz="1400" dirty="0"/>
              <a:t> una base de </a:t>
            </a:r>
            <a:r>
              <a:rPr lang="pt-BR" sz="1400" dirty="0" err="1"/>
              <a:t>datos</a:t>
            </a:r>
            <a:r>
              <a:rPr lang="pt-BR" sz="1400" dirty="0"/>
              <a:t> </a:t>
            </a:r>
            <a:r>
              <a:rPr lang="pt-BR" sz="1400" dirty="0" err="1"/>
              <a:t>reales</a:t>
            </a:r>
            <a:r>
              <a:rPr lang="pt-BR" sz="1400" dirty="0"/>
              <a:t> y </a:t>
            </a:r>
            <a:r>
              <a:rPr lang="pt-BR" sz="1400" dirty="0" err="1"/>
              <a:t>evaluar</a:t>
            </a:r>
            <a:r>
              <a:rPr lang="pt-BR" sz="1400" dirty="0"/>
              <a:t> </a:t>
            </a:r>
            <a:r>
              <a:rPr lang="pt-BR" sz="1400" dirty="0" err="1"/>
              <a:t>el</a:t>
            </a:r>
            <a:r>
              <a:rPr lang="pt-BR" sz="1400" dirty="0"/>
              <a:t> resultado </a:t>
            </a:r>
            <a:r>
              <a:rPr lang="pt-BR" sz="1400" dirty="0" err="1"/>
              <a:t>del</a:t>
            </a:r>
            <a:r>
              <a:rPr lang="pt-BR" sz="1400" dirty="0"/>
              <a:t> </a:t>
            </a:r>
            <a:r>
              <a:rPr lang="pt-BR" sz="1400" dirty="0" err="1"/>
              <a:t>test</a:t>
            </a:r>
            <a:r>
              <a:rPr lang="pt-BR" sz="1400" dirty="0"/>
              <a:t> de </a:t>
            </a:r>
            <a:r>
              <a:rPr lang="pt-BR" sz="1400" dirty="0" err="1"/>
              <a:t>adherencia</a:t>
            </a:r>
            <a:r>
              <a:rPr lang="pt-BR" sz="1400" dirty="0"/>
              <a:t> entre </a:t>
            </a:r>
            <a:r>
              <a:rPr lang="pt-BR" sz="1400" dirty="0" err="1"/>
              <a:t>los</a:t>
            </a:r>
            <a:r>
              <a:rPr lang="pt-BR" sz="1400" dirty="0"/>
              <a:t> </a:t>
            </a:r>
            <a:r>
              <a:rPr lang="pt-BR" sz="1400" dirty="0" err="1"/>
              <a:t>años</a:t>
            </a:r>
            <a:r>
              <a:rPr lang="pt-BR" sz="1400" dirty="0"/>
              <a:t> de 2011 a 2015. Así, fueron considerados los jubilados y los pensionados provenientes del Plan de Previsión Complementaria patrocinados por empresas del sector de energia del nordeste y del sur/sudeste de Brasil.</a:t>
            </a:r>
          </a:p>
          <a:p>
            <a:pPr marL="109728" indent="0" algn="just">
              <a:lnSpc>
                <a:spcPct val="150000"/>
              </a:lnSpc>
              <a:buNone/>
            </a:pPr>
            <a:endParaRPr lang="pt-BR" sz="1400" dirty="0"/>
          </a:p>
          <a:p>
            <a:pPr marL="109728" indent="0" algn="just">
              <a:lnSpc>
                <a:spcPct val="150000"/>
              </a:lnSpc>
              <a:buNone/>
            </a:pPr>
            <a:r>
              <a:rPr lang="pt-BR" sz="1400" dirty="0"/>
              <a:t>Se </a:t>
            </a:r>
            <a:r>
              <a:rPr lang="pt-BR" sz="1400" dirty="0" err="1"/>
              <a:t>consideró</a:t>
            </a:r>
            <a:r>
              <a:rPr lang="pt-BR" sz="1400" dirty="0"/>
              <a:t> </a:t>
            </a:r>
            <a:r>
              <a:rPr lang="pt-BR" sz="1400" dirty="0" err="1"/>
              <a:t>las</a:t>
            </a:r>
            <a:r>
              <a:rPr lang="pt-BR" sz="1400" dirty="0"/>
              <a:t> </a:t>
            </a:r>
            <a:r>
              <a:rPr lang="pt-BR" sz="1400" dirty="0" err="1"/>
              <a:t>siguientes</a:t>
            </a:r>
            <a:r>
              <a:rPr lang="pt-BR" sz="1400" dirty="0"/>
              <a:t> cinco </a:t>
            </a:r>
            <a:r>
              <a:rPr lang="pt-BR" sz="1400" dirty="0" err="1"/>
              <a:t>poblaciones</a:t>
            </a:r>
            <a:r>
              <a:rPr lang="pt-BR" sz="1400" dirty="0"/>
              <a:t> cerradas de </a:t>
            </a:r>
            <a:r>
              <a:rPr lang="pt-BR" sz="1400" dirty="0" err="1"/>
              <a:t>los</a:t>
            </a:r>
            <a:r>
              <a:rPr lang="pt-BR" sz="1400" dirty="0"/>
              <a:t> referidos jubilados y pensionados de </a:t>
            </a:r>
            <a:r>
              <a:rPr lang="pt-BR" sz="1400" dirty="0" err="1"/>
              <a:t>las</a:t>
            </a:r>
            <a:r>
              <a:rPr lang="pt-BR" sz="1400" dirty="0"/>
              <a:t> </a:t>
            </a:r>
            <a:r>
              <a:rPr lang="pt-BR" sz="1400" dirty="0" err="1"/>
              <a:t>Regiones</a:t>
            </a:r>
            <a:r>
              <a:rPr lang="pt-BR" sz="1400" dirty="0"/>
              <a:t> Nordeste y </a:t>
            </a:r>
            <a:r>
              <a:rPr lang="pt-BR" sz="1400" dirty="0" err="1"/>
              <a:t>Sur</a:t>
            </a:r>
            <a:r>
              <a:rPr lang="pt-BR" sz="1400" dirty="0"/>
              <a:t>/Sudeste de Brasil:</a:t>
            </a:r>
          </a:p>
          <a:p>
            <a:pPr marL="109728" indent="0" algn="just">
              <a:lnSpc>
                <a:spcPct val="150000"/>
              </a:lnSpc>
              <a:buNone/>
            </a:pPr>
            <a:endParaRPr lang="pt-BR" sz="1400" dirty="0"/>
          </a:p>
          <a:p>
            <a:pPr marL="109728" indent="0" algn="just">
              <a:lnSpc>
                <a:spcPct val="150000"/>
              </a:lnSpc>
              <a:buNone/>
            </a:pPr>
            <a:r>
              <a:rPr lang="pt-BR" sz="1400" dirty="0"/>
              <a:t>i.	</a:t>
            </a:r>
            <a:r>
              <a:rPr lang="pt-BR" sz="1400" dirty="0" err="1"/>
              <a:t>Primera</a:t>
            </a:r>
            <a:r>
              <a:rPr lang="pt-BR" sz="1400" dirty="0"/>
              <a:t> </a:t>
            </a:r>
            <a:r>
              <a:rPr lang="pt-BR" sz="1400" dirty="0" err="1"/>
              <a:t>Población</a:t>
            </a:r>
            <a:r>
              <a:rPr lang="pt-BR" sz="1400" dirty="0"/>
              <a:t> cerrada </a:t>
            </a:r>
            <a:r>
              <a:rPr lang="pt-BR" sz="1400" dirty="0" err="1"/>
              <a:t>en</a:t>
            </a:r>
            <a:r>
              <a:rPr lang="pt-BR" sz="1400" dirty="0"/>
              <a:t> 31/12/2005 </a:t>
            </a:r>
            <a:r>
              <a:rPr lang="pt-BR" sz="1400" dirty="0" err="1"/>
              <a:t>con</a:t>
            </a:r>
            <a:r>
              <a:rPr lang="pt-BR" sz="1400" dirty="0"/>
              <a:t> </a:t>
            </a:r>
            <a:r>
              <a:rPr lang="pt-BR" sz="1400" dirty="0" err="1"/>
              <a:t>evolución</a:t>
            </a:r>
            <a:r>
              <a:rPr lang="pt-BR" sz="1400" dirty="0"/>
              <a:t> hasta 31/12/2010</a:t>
            </a:r>
          </a:p>
          <a:p>
            <a:pPr marL="109728" indent="0" algn="just">
              <a:lnSpc>
                <a:spcPct val="150000"/>
              </a:lnSpc>
              <a:buNone/>
            </a:pPr>
            <a:r>
              <a:rPr lang="pt-BR" sz="1400" dirty="0" err="1"/>
              <a:t>ii</a:t>
            </a:r>
            <a:r>
              <a:rPr lang="pt-BR" sz="1400" dirty="0"/>
              <a:t>.	Segunda </a:t>
            </a:r>
            <a:r>
              <a:rPr lang="pt-BR" sz="1400" dirty="0" err="1"/>
              <a:t>Población</a:t>
            </a:r>
            <a:r>
              <a:rPr lang="pt-BR" sz="1400" dirty="0"/>
              <a:t> cerrada </a:t>
            </a:r>
            <a:r>
              <a:rPr lang="pt-BR" sz="1400" dirty="0" err="1"/>
              <a:t>en</a:t>
            </a:r>
            <a:r>
              <a:rPr lang="pt-BR" sz="1400" dirty="0"/>
              <a:t> 31/12/2006 </a:t>
            </a:r>
            <a:r>
              <a:rPr lang="pt-BR" sz="1400" dirty="0" err="1"/>
              <a:t>con</a:t>
            </a:r>
            <a:r>
              <a:rPr lang="pt-BR" sz="1400" dirty="0"/>
              <a:t> </a:t>
            </a:r>
            <a:r>
              <a:rPr lang="pt-BR" sz="1400" dirty="0" err="1"/>
              <a:t>evolución</a:t>
            </a:r>
            <a:r>
              <a:rPr lang="pt-BR" sz="1400" dirty="0"/>
              <a:t> hasta 31/12/2011</a:t>
            </a:r>
          </a:p>
          <a:p>
            <a:pPr marL="109728" indent="0" algn="just">
              <a:lnSpc>
                <a:spcPct val="150000"/>
              </a:lnSpc>
              <a:buNone/>
            </a:pPr>
            <a:r>
              <a:rPr lang="pt-BR" sz="1400" dirty="0" err="1"/>
              <a:t>iii</a:t>
            </a:r>
            <a:r>
              <a:rPr lang="pt-BR" sz="1400" dirty="0"/>
              <a:t>.	</a:t>
            </a:r>
            <a:r>
              <a:rPr lang="pt-BR" sz="1400" dirty="0" err="1"/>
              <a:t>Tercera</a:t>
            </a:r>
            <a:r>
              <a:rPr lang="pt-BR" sz="1400" dirty="0"/>
              <a:t> </a:t>
            </a:r>
            <a:r>
              <a:rPr lang="pt-BR" sz="1400" dirty="0" err="1"/>
              <a:t>Población</a:t>
            </a:r>
            <a:r>
              <a:rPr lang="pt-BR" sz="1400" dirty="0"/>
              <a:t> cerrada </a:t>
            </a:r>
            <a:r>
              <a:rPr lang="pt-BR" sz="1400" dirty="0" err="1"/>
              <a:t>en</a:t>
            </a:r>
            <a:r>
              <a:rPr lang="pt-BR" sz="1400" dirty="0"/>
              <a:t> 31/12/2007 </a:t>
            </a:r>
            <a:r>
              <a:rPr lang="pt-BR" sz="1400" dirty="0" err="1"/>
              <a:t>con</a:t>
            </a:r>
            <a:r>
              <a:rPr lang="pt-BR" sz="1400" dirty="0"/>
              <a:t> </a:t>
            </a:r>
            <a:r>
              <a:rPr lang="pt-BR" sz="1400" dirty="0" err="1"/>
              <a:t>evolución</a:t>
            </a:r>
            <a:r>
              <a:rPr lang="pt-BR" sz="1400" dirty="0"/>
              <a:t> hasta 31/12/2012</a:t>
            </a:r>
          </a:p>
          <a:p>
            <a:pPr marL="109728" indent="0" algn="just">
              <a:lnSpc>
                <a:spcPct val="150000"/>
              </a:lnSpc>
              <a:buNone/>
            </a:pPr>
            <a:r>
              <a:rPr lang="pt-BR" sz="1400" dirty="0" err="1"/>
              <a:t>iv</a:t>
            </a:r>
            <a:r>
              <a:rPr lang="pt-BR" sz="1400" dirty="0"/>
              <a:t>.	</a:t>
            </a:r>
            <a:r>
              <a:rPr lang="pt-BR" sz="1400" dirty="0" err="1"/>
              <a:t>Cuarta</a:t>
            </a:r>
            <a:r>
              <a:rPr lang="pt-BR" sz="1400" dirty="0"/>
              <a:t> </a:t>
            </a:r>
            <a:r>
              <a:rPr lang="pt-BR" sz="1400" dirty="0" err="1"/>
              <a:t>Población</a:t>
            </a:r>
            <a:r>
              <a:rPr lang="pt-BR" sz="1400" dirty="0"/>
              <a:t> cerrada </a:t>
            </a:r>
            <a:r>
              <a:rPr lang="pt-BR" sz="1400" dirty="0" err="1"/>
              <a:t>en</a:t>
            </a:r>
            <a:r>
              <a:rPr lang="pt-BR" sz="1400" dirty="0"/>
              <a:t> 31/12/2008 </a:t>
            </a:r>
            <a:r>
              <a:rPr lang="pt-BR" sz="1400" dirty="0" err="1"/>
              <a:t>con</a:t>
            </a:r>
            <a:r>
              <a:rPr lang="pt-BR" sz="1400" dirty="0"/>
              <a:t> </a:t>
            </a:r>
            <a:r>
              <a:rPr lang="pt-BR" sz="1400" dirty="0" err="1"/>
              <a:t>evolución</a:t>
            </a:r>
            <a:r>
              <a:rPr lang="pt-BR" sz="1400" dirty="0"/>
              <a:t> hasta 31/12/2013</a:t>
            </a:r>
          </a:p>
          <a:p>
            <a:pPr marL="109728" indent="0" algn="just">
              <a:lnSpc>
                <a:spcPct val="150000"/>
              </a:lnSpc>
              <a:buNone/>
            </a:pPr>
            <a:r>
              <a:rPr lang="pt-BR" sz="1400" dirty="0"/>
              <a:t>v.	Quinta </a:t>
            </a:r>
            <a:r>
              <a:rPr lang="pt-BR" sz="1400" dirty="0" err="1"/>
              <a:t>Población</a:t>
            </a:r>
            <a:r>
              <a:rPr lang="pt-BR" sz="1400" dirty="0"/>
              <a:t> cerrada </a:t>
            </a:r>
            <a:r>
              <a:rPr lang="pt-BR" sz="1400" dirty="0" err="1"/>
              <a:t>en</a:t>
            </a:r>
            <a:r>
              <a:rPr lang="pt-BR" sz="1400" dirty="0"/>
              <a:t> 31/12/2009 </a:t>
            </a:r>
            <a:r>
              <a:rPr lang="pt-BR" sz="1400" dirty="0" err="1"/>
              <a:t>con</a:t>
            </a:r>
            <a:r>
              <a:rPr lang="pt-BR" sz="1400" dirty="0"/>
              <a:t> </a:t>
            </a:r>
            <a:r>
              <a:rPr lang="pt-BR" sz="1400" dirty="0" err="1"/>
              <a:t>evolución</a:t>
            </a:r>
            <a:r>
              <a:rPr lang="pt-BR" sz="1400" dirty="0"/>
              <a:t>  hasta31/12/2014</a:t>
            </a:r>
          </a:p>
        </p:txBody>
      </p:sp>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C29FD35C-E452-486D-9D8A-07E933CC78FF}"/>
              </a:ext>
            </a:extLst>
          </p:cNvPr>
          <p:cNvSpPr>
            <a:spLocks noGrp="1"/>
          </p:cNvSpPr>
          <p:nvPr>
            <p:ph type="sldNum" sz="quarter" idx="12"/>
          </p:nvPr>
        </p:nvSpPr>
        <p:spPr/>
        <p:txBody>
          <a:bodyPr/>
          <a:lstStyle/>
          <a:p>
            <a:fld id="{5E738022-6E52-42C4-AF1D-8E1445909EE7}" type="slidenum">
              <a:rPr lang="pt-BR" smtClean="0"/>
              <a:t>11</a:t>
            </a:fld>
            <a:endParaRPr lang="pt-BR"/>
          </a:p>
        </p:txBody>
      </p:sp>
      <p:pic>
        <p:nvPicPr>
          <p:cNvPr id="6" name="Áudio 5">
            <a:hlinkClick r:id="" action="ppaction://media"/>
            <a:extLst>
              <a:ext uri="{FF2B5EF4-FFF2-40B4-BE49-F238E27FC236}">
                <a16:creationId xmlns:a16="http://schemas.microsoft.com/office/drawing/2014/main" id="{1201EBEE-29FE-514E-9D09-4D789B0AAF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979601764"/>
      </p:ext>
    </p:extLst>
  </p:cSld>
  <p:clrMapOvr>
    <a:masterClrMapping/>
  </p:clrMapOvr>
  <mc:AlternateContent xmlns:mc="http://schemas.openxmlformats.org/markup-compatibility/2006">
    <mc:Choice xmlns:p14="http://schemas.microsoft.com/office/powerpoint/2010/main" Requires="p14">
      <p:transition spd="slow" p14:dur="2000" advTm="57307"/>
    </mc:Choice>
    <mc:Fallback>
      <p:transition spd="slow" advTm="573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Em este trabajo se está evaluando la evolución de cada una de las 5 (cinco) referidas poblaciones cerradas a lo largo de 5 (cinco) años, de manera que haya un tiempo suficiente de exposición de las personas de essas poblaciones al riesgo de muerte. Al final comparamos </a:t>
            </a:r>
            <a:r>
              <a:rPr lang="pt-BR" sz="1400" dirty="0" err="1"/>
              <a:t>el</a:t>
            </a:r>
            <a:r>
              <a:rPr lang="pt-BR" sz="1400" dirty="0"/>
              <a:t> resultado de </a:t>
            </a:r>
            <a:r>
              <a:rPr lang="pt-BR" sz="1400" dirty="0" err="1"/>
              <a:t>la</a:t>
            </a:r>
            <a:r>
              <a:rPr lang="pt-BR" sz="1400" dirty="0"/>
              <a:t> reserva esperada com </a:t>
            </a:r>
            <a:r>
              <a:rPr lang="pt-BR" sz="1400" dirty="0" err="1"/>
              <a:t>el</a:t>
            </a:r>
            <a:r>
              <a:rPr lang="pt-BR" sz="1400" dirty="0"/>
              <a:t> resultado de </a:t>
            </a:r>
            <a:r>
              <a:rPr lang="pt-BR" sz="1400" dirty="0" err="1"/>
              <a:t>la</a:t>
            </a:r>
            <a:r>
              <a:rPr lang="pt-BR" sz="1400" dirty="0"/>
              <a:t> reserva </a:t>
            </a:r>
            <a:r>
              <a:rPr lang="pt-BR" sz="1400" dirty="0" err="1"/>
              <a:t>efectiva</a:t>
            </a:r>
            <a:r>
              <a:rPr lang="pt-BR" sz="1400" dirty="0"/>
              <a:t> para verificar </a:t>
            </a:r>
            <a:r>
              <a:rPr lang="pt-BR" sz="1400" dirty="0" err="1"/>
              <a:t>la</a:t>
            </a:r>
            <a:r>
              <a:rPr lang="pt-BR" sz="1400" dirty="0"/>
              <a:t> </a:t>
            </a:r>
            <a:r>
              <a:rPr lang="pt-BR" sz="1400" dirty="0" err="1"/>
              <a:t>adherencia</a:t>
            </a:r>
            <a:r>
              <a:rPr lang="pt-BR" sz="1400" dirty="0"/>
              <a:t> de cada tabla de mortalidade/</a:t>
            </a:r>
            <a:r>
              <a:rPr lang="pt-BR" sz="1400" dirty="0" err="1"/>
              <a:t>supervivencia</a:t>
            </a:r>
            <a:r>
              <a:rPr lang="pt-BR" sz="1400" dirty="0"/>
              <a:t>. </a:t>
            </a:r>
          </a:p>
          <a:p>
            <a:pPr marL="109728" indent="0" algn="just">
              <a:lnSpc>
                <a:spcPct val="150000"/>
              </a:lnSpc>
              <a:buNone/>
            </a:pPr>
            <a:r>
              <a:rPr lang="pt-BR" sz="1400" dirty="0" err="1"/>
              <a:t>En</a:t>
            </a:r>
            <a:r>
              <a:rPr lang="pt-BR" sz="1400" dirty="0"/>
              <a:t> </a:t>
            </a:r>
            <a:r>
              <a:rPr lang="pt-BR" sz="1400" dirty="0" err="1"/>
              <a:t>el</a:t>
            </a:r>
            <a:r>
              <a:rPr lang="pt-BR" sz="1400" dirty="0"/>
              <a:t> presente </a:t>
            </a:r>
            <a:r>
              <a:rPr lang="pt-BR" sz="1400" dirty="0" err="1"/>
              <a:t>test</a:t>
            </a:r>
            <a:r>
              <a:rPr lang="pt-BR" sz="1400" dirty="0"/>
              <a:t> </a:t>
            </a:r>
            <a:r>
              <a:rPr lang="pt-BR" sz="1400" dirty="0" err="1"/>
              <a:t>fueron</a:t>
            </a:r>
            <a:r>
              <a:rPr lang="pt-BR" sz="1400" dirty="0"/>
              <a:t> utilizadas </a:t>
            </a:r>
            <a:r>
              <a:rPr lang="pt-BR" sz="1400" dirty="0" err="1"/>
              <a:t>las</a:t>
            </a:r>
            <a:r>
              <a:rPr lang="pt-BR" sz="1400" dirty="0"/>
              <a:t> </a:t>
            </a:r>
            <a:r>
              <a:rPr lang="pt-BR" sz="1400" dirty="0" err="1"/>
              <a:t>siguientes</a:t>
            </a:r>
            <a:r>
              <a:rPr lang="pt-BR" sz="1400" dirty="0"/>
              <a:t> tablas de mortalidade/</a:t>
            </a:r>
            <a:r>
              <a:rPr lang="pt-BR" sz="1400" dirty="0" err="1"/>
              <a:t>supervivencia</a:t>
            </a:r>
            <a:r>
              <a:rPr lang="pt-BR" sz="1400" dirty="0"/>
              <a:t>::</a:t>
            </a:r>
          </a:p>
          <a:p>
            <a:pPr marL="109728" indent="0" algn="just">
              <a:lnSpc>
                <a:spcPct val="150000"/>
              </a:lnSpc>
              <a:buNone/>
            </a:pPr>
            <a:endParaRPr lang="pt-BR" sz="1400" dirty="0"/>
          </a:p>
          <a:p>
            <a:pPr marL="109728" indent="0" algn="just">
              <a:lnSpc>
                <a:spcPct val="150000"/>
              </a:lnSpc>
              <a:buNone/>
            </a:pPr>
            <a:r>
              <a:rPr lang="pt-BR" sz="1400" dirty="0"/>
              <a:t>i.	AT-83 (masculina)</a:t>
            </a:r>
          </a:p>
          <a:p>
            <a:pPr marL="109728" indent="0" algn="just">
              <a:lnSpc>
                <a:spcPct val="150000"/>
              </a:lnSpc>
              <a:buNone/>
            </a:pPr>
            <a:r>
              <a:rPr lang="pt-BR" sz="1400" dirty="0" err="1"/>
              <a:t>ii</a:t>
            </a:r>
            <a:r>
              <a:rPr lang="pt-BR" sz="1400" dirty="0"/>
              <a:t>.	AT-2000 (masculina)</a:t>
            </a:r>
          </a:p>
          <a:p>
            <a:pPr marL="109728" indent="0" algn="just">
              <a:lnSpc>
                <a:spcPct val="150000"/>
              </a:lnSpc>
              <a:buNone/>
            </a:pPr>
            <a:r>
              <a:rPr lang="pt-BR" sz="1400" dirty="0" err="1"/>
              <a:t>iii</a:t>
            </a:r>
            <a:r>
              <a:rPr lang="pt-BR" sz="1400" dirty="0"/>
              <a:t>.	AT-2000 (masculina) suavizada </a:t>
            </a:r>
            <a:r>
              <a:rPr lang="pt-BR" sz="1400" dirty="0" err="1"/>
              <a:t>en</a:t>
            </a:r>
            <a:r>
              <a:rPr lang="pt-BR" sz="1400" dirty="0"/>
              <a:t> 10%</a:t>
            </a:r>
          </a:p>
          <a:p>
            <a:pPr marL="109728" indent="0" algn="just">
              <a:lnSpc>
                <a:spcPct val="150000"/>
              </a:lnSpc>
              <a:buNone/>
            </a:pPr>
            <a:r>
              <a:rPr lang="pt-BR" sz="1400" dirty="0" err="1"/>
              <a:t>iv</a:t>
            </a:r>
            <a:r>
              <a:rPr lang="pt-BR" sz="1400" dirty="0"/>
              <a:t>.	SUSEP BR-</a:t>
            </a:r>
            <a:r>
              <a:rPr lang="pt-BR" sz="1400" dirty="0" err="1"/>
              <a:t>EMSsb</a:t>
            </a:r>
            <a:r>
              <a:rPr lang="pt-BR" sz="1400" dirty="0"/>
              <a:t>-v 2010 (masculina)</a:t>
            </a:r>
          </a:p>
          <a:p>
            <a:pPr marL="109728" indent="0" algn="just">
              <a:lnSpc>
                <a:spcPct val="150000"/>
              </a:lnSpc>
              <a:buNone/>
            </a:pPr>
            <a:r>
              <a:rPr lang="pt-BR" sz="1400" dirty="0"/>
              <a:t>v.	SUSEP BR-</a:t>
            </a:r>
            <a:r>
              <a:rPr lang="pt-BR" sz="1400" dirty="0" err="1"/>
              <a:t>EMSsb</a:t>
            </a:r>
            <a:r>
              <a:rPr lang="pt-BR" sz="1400" dirty="0"/>
              <a:t>-v 2015 (masculina)</a:t>
            </a:r>
          </a:p>
          <a:p>
            <a:pPr marL="109728" indent="0" algn="just">
              <a:lnSpc>
                <a:spcPct val="150000"/>
              </a:lnSpc>
              <a:buNone/>
            </a:pPr>
            <a:r>
              <a:rPr lang="pt-BR" sz="1400" dirty="0"/>
              <a:t>vi.	SUSEP BR-</a:t>
            </a:r>
            <a:r>
              <a:rPr lang="pt-BR" sz="1400" dirty="0" err="1"/>
              <a:t>EMSsb</a:t>
            </a:r>
            <a:r>
              <a:rPr lang="pt-BR" sz="1400" dirty="0"/>
              <a:t>-v 2010 (masculina) suavizada </a:t>
            </a:r>
            <a:r>
              <a:rPr lang="pt-BR" sz="1400" dirty="0" err="1"/>
              <a:t>en</a:t>
            </a:r>
            <a:r>
              <a:rPr lang="pt-BR" sz="1400" dirty="0"/>
              <a:t> 10%</a:t>
            </a:r>
          </a:p>
          <a:p>
            <a:pPr marL="109728" indent="0" algn="just">
              <a:lnSpc>
                <a:spcPct val="150000"/>
              </a:lnSpc>
              <a:buNone/>
            </a:pPr>
            <a:r>
              <a:rPr lang="pt-BR" sz="1400" dirty="0" err="1"/>
              <a:t>vii</a:t>
            </a:r>
            <a:r>
              <a:rPr lang="pt-BR" sz="1400" dirty="0"/>
              <a:t>.	SUSEP BR-</a:t>
            </a:r>
            <a:r>
              <a:rPr lang="pt-BR" sz="1400" dirty="0" err="1"/>
              <a:t>EMSsb</a:t>
            </a:r>
            <a:r>
              <a:rPr lang="pt-BR" sz="1400" dirty="0"/>
              <a:t>-v 2015 (masculina) suavizada </a:t>
            </a:r>
            <a:r>
              <a:rPr lang="pt-BR" sz="1400" dirty="0" err="1"/>
              <a:t>en</a:t>
            </a:r>
            <a:r>
              <a:rPr lang="pt-BR" sz="1400" dirty="0"/>
              <a:t> 10%</a:t>
            </a:r>
          </a:p>
        </p:txBody>
      </p:sp>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6207D678-251D-49DD-B246-5D782908D31B}"/>
              </a:ext>
            </a:extLst>
          </p:cNvPr>
          <p:cNvSpPr>
            <a:spLocks noGrp="1"/>
          </p:cNvSpPr>
          <p:nvPr>
            <p:ph type="sldNum" sz="quarter" idx="12"/>
          </p:nvPr>
        </p:nvSpPr>
        <p:spPr/>
        <p:txBody>
          <a:bodyPr/>
          <a:lstStyle/>
          <a:p>
            <a:fld id="{5E738022-6E52-42C4-AF1D-8E1445909EE7}" type="slidenum">
              <a:rPr lang="pt-BR" smtClean="0"/>
              <a:t>12</a:t>
            </a:fld>
            <a:endParaRPr lang="pt-BR"/>
          </a:p>
        </p:txBody>
      </p:sp>
      <p:pic>
        <p:nvPicPr>
          <p:cNvPr id="4" name="Áudio 3">
            <a:hlinkClick r:id="" action="ppaction://media"/>
            <a:extLst>
              <a:ext uri="{FF2B5EF4-FFF2-40B4-BE49-F238E27FC236}">
                <a16:creationId xmlns:a16="http://schemas.microsoft.com/office/drawing/2014/main" id="{F8A13179-87D8-0C46-971C-8D304DAADA1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705472579"/>
      </p:ext>
    </p:extLst>
  </p:cSld>
  <p:clrMapOvr>
    <a:masterClrMapping/>
  </p:clrMapOvr>
  <mc:AlternateContent xmlns:mc="http://schemas.openxmlformats.org/markup-compatibility/2006">
    <mc:Choice xmlns:p14="http://schemas.microsoft.com/office/powerpoint/2010/main" Requires="p14">
      <p:transition spd="slow" p14:dur="2000" advTm="129176"/>
    </mc:Choice>
    <mc:Fallback>
      <p:transition spd="slow" advTm="1291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Los estudios están hechos de 2 (dos) formas:</a:t>
                </a:r>
              </a:p>
              <a:p>
                <a:pPr algn="just">
                  <a:lnSpc>
                    <a:spcPct val="150000"/>
                  </a:lnSpc>
                </a:pPr>
                <a:r>
                  <a:rPr lang="pt-BR" sz="1400" dirty="0"/>
                  <a:t>considerando un Beneficio Unitario (de R$ 1,00) para cada Jubilado y para cada Pensionado Vitalicio del Plan </a:t>
                </a:r>
              </a:p>
              <a:p>
                <a:pPr algn="just">
                  <a:lnSpc>
                    <a:spcPct val="150000"/>
                  </a:lnSpc>
                </a:pPr>
                <a:r>
                  <a:rPr lang="pt-BR" sz="1400" dirty="0"/>
                  <a:t>y otra, usando el Beneficio Efectivo de cada una de esas personas, siendo que, en todos los casos, se está adoptando la Tasa Real de Interés del 0% (cero por ciento) anual en los cálculos de los “</a:t>
                </a:r>
                <a14:m>
                  <m:oMath xmlns:m="http://schemas.openxmlformats.org/officeDocument/2006/math">
                    <m:sSubSup>
                      <m:sSubSupPr>
                        <m:ctrlPr>
                          <a:rPr lang="pt-BR" sz="1800" i="1" smtClean="0">
                            <a:effectLst/>
                            <a:latin typeface="Cambria Math" panose="02040503050406030204" pitchFamily="18" charset="0"/>
                            <a:cs typeface="Times New Roman" panose="02020603050405020304" pitchFamily="18" charset="0"/>
                          </a:rPr>
                        </m:ctrlPr>
                      </m:sSubSupPr>
                      <m:e>
                        <m:r>
                          <a:rPr lang="pt-BR" sz="1800" i="1">
                            <a:effectLst/>
                            <a:latin typeface="Cambria Math" panose="02040503050406030204" pitchFamily="18" charset="0"/>
                            <a:ea typeface="Calibri" panose="020F0502020204030204" pitchFamily="34" charset="0"/>
                            <a:cs typeface="Times New Roman" panose="02020603050405020304" pitchFamily="18" charset="0"/>
                          </a:rPr>
                          <m:t>𝑎</m:t>
                        </m:r>
                      </m:e>
                      <m:sub>
                        <m:r>
                          <a:rPr lang="pt-BR" sz="1800" i="1">
                            <a:effectLst/>
                            <a:latin typeface="Cambria Math" panose="02040503050406030204" pitchFamily="18" charset="0"/>
                            <a:ea typeface="Calibri" panose="020F0502020204030204" pitchFamily="34" charset="0"/>
                            <a:cs typeface="Times New Roman" panose="02020603050405020304" pitchFamily="18" charset="0"/>
                          </a:rPr>
                          <m:t>𝑦</m:t>
                        </m:r>
                      </m:sub>
                      <m:sup>
                        <m:r>
                          <a:rPr lang="pt-BR" sz="1800" i="1">
                            <a:effectLst/>
                            <a:latin typeface="Cambria Math" panose="02040503050406030204" pitchFamily="18" charset="0"/>
                            <a:ea typeface="Calibri" panose="020F0502020204030204" pitchFamily="34" charset="0"/>
                            <a:cs typeface="Times New Roman" panose="02020603050405020304" pitchFamily="18" charset="0"/>
                          </a:rPr>
                          <m:t>(12)</m:t>
                        </m:r>
                      </m:sup>
                    </m:sSubSup>
                  </m:oMath>
                </a14:m>
                <a:r>
                  <a:rPr lang="pt-BR" sz="1400" dirty="0"/>
                  <a:t>”. </a:t>
                </a:r>
              </a:p>
              <a:p>
                <a:pPr marL="109728" indent="0" algn="just">
                  <a:lnSpc>
                    <a:spcPct val="150000"/>
                  </a:lnSpc>
                  <a:buNone/>
                </a:pPr>
                <a:endParaRPr lang="pt-BR" sz="1400" dirty="0"/>
              </a:p>
              <a:p>
                <a:pPr marL="109728" indent="0" algn="just">
                  <a:lnSpc>
                    <a:spcPct val="150000"/>
                  </a:lnSpc>
                  <a:buNone/>
                </a:pPr>
                <a:r>
                  <a:rPr lang="pt-BR" sz="1400" dirty="0"/>
                  <a:t>De esa manera, tenemos resultados que nos muestran la tabla de Supervivencia más adecuada a cada población tomando el valor del  benefício como peso asociado al peso de la expectativa de vida de cada jubilado/pensionado vitalicio y, también, haciendo la medición de la mortalidad general de cada población considerada en relación a la tabla que está siendo testada tomando solamente el peso de la expectativa de vida de cada  de cada jubilado/ pensionado vitalicio  .</a:t>
                </a:r>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764704"/>
                <a:ext cx="8435280" cy="5544616"/>
              </a:xfrm>
              <a:blipFill>
                <a:blip r:embed="rId4"/>
                <a:stretch>
                  <a:fillRect r="-217"/>
                </a:stretch>
              </a:blipFill>
            </p:spPr>
            <p:txBody>
              <a:bodyPr/>
              <a:lstStyle/>
              <a:p>
                <a:r>
                  <a:rPr lang="en-US">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1A0D38B3-D7FC-41C7-B595-C1494DA30AF9}"/>
              </a:ext>
            </a:extLst>
          </p:cNvPr>
          <p:cNvSpPr>
            <a:spLocks noGrp="1"/>
          </p:cNvSpPr>
          <p:nvPr>
            <p:ph type="sldNum" sz="quarter" idx="12"/>
          </p:nvPr>
        </p:nvSpPr>
        <p:spPr/>
        <p:txBody>
          <a:bodyPr/>
          <a:lstStyle/>
          <a:p>
            <a:fld id="{5E738022-6E52-42C4-AF1D-8E1445909EE7}" type="slidenum">
              <a:rPr lang="pt-BR" smtClean="0"/>
              <a:t>13</a:t>
            </a:fld>
            <a:endParaRPr lang="pt-BR"/>
          </a:p>
        </p:txBody>
      </p:sp>
      <p:pic>
        <p:nvPicPr>
          <p:cNvPr id="4" name="Áudio 3">
            <a:hlinkClick r:id="" action="ppaction://media"/>
            <a:extLst>
              <a:ext uri="{FF2B5EF4-FFF2-40B4-BE49-F238E27FC236}">
                <a16:creationId xmlns:a16="http://schemas.microsoft.com/office/drawing/2014/main" id="{700263ED-7D41-F64C-9FB6-0264D0AEC0E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906131403"/>
      </p:ext>
    </p:extLst>
  </p:cSld>
  <p:clrMapOvr>
    <a:masterClrMapping/>
  </p:clrMapOvr>
  <mc:AlternateContent xmlns:mc="http://schemas.openxmlformats.org/markup-compatibility/2006">
    <mc:Choice xmlns:p14="http://schemas.microsoft.com/office/powerpoint/2010/main" Requires="p14">
      <p:transition spd="slow" p14:dur="2000" advTm="75161"/>
    </mc:Choice>
    <mc:Fallback>
      <p:transition spd="slow" advTm="751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476672"/>
            <a:ext cx="8435280" cy="5544616"/>
          </a:xfrm>
        </p:spPr>
        <p:txBody>
          <a:bodyPr>
            <a:noAutofit/>
          </a:bodyPr>
          <a:lstStyle/>
          <a:p>
            <a:pPr marL="109728" indent="0" algn="just">
              <a:lnSpc>
                <a:spcPct val="150000"/>
              </a:lnSpc>
              <a:buNone/>
            </a:pPr>
            <a:r>
              <a:rPr lang="pt-BR" sz="1400" b="1" dirty="0"/>
              <a:t>Beneficio </a:t>
            </a:r>
            <a:r>
              <a:rPr lang="pt-BR" sz="1400" b="1" dirty="0" err="1"/>
              <a:t>Unitario</a:t>
            </a:r>
            <a:endParaRPr lang="pt-BR" sz="1400" b="1" dirty="0"/>
          </a:p>
          <a:p>
            <a:pPr marL="109728" indent="0" algn="just">
              <a:lnSpc>
                <a:spcPct val="150000"/>
              </a:lnSpc>
              <a:buNone/>
            </a:pPr>
            <a:r>
              <a:rPr lang="pt-BR" sz="1400" dirty="0"/>
              <a:t>Comparándose la Suma de las Expectativas de Vida proyetadas para el final del período de 5 (cinco) años de los Jubilados y de los Pensionados Vitalicios existentes en cada una de las poblaciones cerradas provenientes de empresas de energia del Nordeste y del Sur/Sudeste y la Suma de las Expectativas de Vida relativas a esas mismas personas al final del período de 5 (cinco) años de exposición al riesgo de muerte, o sea, considerando aquellas personas que continuaban vivas, al final de los respectivos quinquenios, se obtienen los siguientes resultados:</a:t>
            </a:r>
          </a:p>
          <a:p>
            <a:pPr marL="109728" indent="0" algn="just">
              <a:lnSpc>
                <a:spcPct val="150000"/>
              </a:lnSpc>
              <a:buNone/>
            </a:pPr>
            <a:r>
              <a:rPr lang="pt-BR" sz="1000" dirty="0"/>
              <a:t>GRÁFICO 3.1:Tabla de Resultados de </a:t>
            </a:r>
            <a:r>
              <a:rPr lang="pt-BR" sz="1000" dirty="0" err="1"/>
              <a:t>Mortalidad</a:t>
            </a:r>
            <a:r>
              <a:rPr lang="pt-BR" sz="1000" dirty="0"/>
              <a:t> General - empresas </a:t>
            </a:r>
            <a:r>
              <a:rPr lang="pt-BR" sz="1000" dirty="0" err="1"/>
              <a:t>del</a:t>
            </a:r>
            <a:r>
              <a:rPr lang="pt-BR" sz="1000" dirty="0"/>
              <a:t> Nordeste y </a:t>
            </a:r>
            <a:r>
              <a:rPr lang="pt-BR" sz="1000" dirty="0" err="1"/>
              <a:t>del</a:t>
            </a:r>
            <a:r>
              <a:rPr lang="pt-BR" sz="1000" dirty="0"/>
              <a:t> </a:t>
            </a:r>
            <a:r>
              <a:rPr lang="pt-BR" sz="1000" dirty="0" err="1"/>
              <a:t>Sur</a:t>
            </a:r>
            <a:r>
              <a:rPr lang="pt-BR" sz="1000" dirty="0"/>
              <a:t>/Sudeste usando </a:t>
            </a:r>
            <a:r>
              <a:rPr lang="pt-BR" sz="1000" dirty="0" err="1"/>
              <a:t>el</a:t>
            </a:r>
            <a:r>
              <a:rPr lang="pt-BR" sz="1000" dirty="0"/>
              <a:t> Beneficio Unitário</a:t>
            </a:r>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r>
              <a:rPr lang="pt-BR" sz="1000" dirty="0"/>
              <a:t>(*) suavizada em 10%. ; (**) </a:t>
            </a:r>
            <a:r>
              <a:rPr lang="pt-BR" sz="1000" dirty="0" err="1"/>
              <a:t>promedio</a:t>
            </a:r>
            <a:r>
              <a:rPr lang="pt-BR" sz="1000" dirty="0"/>
              <a:t> de </a:t>
            </a:r>
            <a:r>
              <a:rPr lang="pt-BR" sz="1000" dirty="0" err="1"/>
              <a:t>los</a:t>
            </a:r>
            <a:r>
              <a:rPr lang="pt-BR" sz="1000" dirty="0"/>
              <a:t> </a:t>
            </a:r>
            <a:r>
              <a:rPr lang="pt-BR" sz="1000" dirty="0" err="1"/>
              <a:t>test</a:t>
            </a:r>
            <a:r>
              <a:rPr lang="pt-BR" sz="1000" dirty="0"/>
              <a:t> de </a:t>
            </a:r>
            <a:r>
              <a:rPr lang="pt-BR" sz="1000" dirty="0" err="1"/>
              <a:t>adherencia</a:t>
            </a:r>
            <a:r>
              <a:rPr lang="pt-BR" sz="1000" dirty="0"/>
              <a:t> de </a:t>
            </a:r>
            <a:r>
              <a:rPr lang="pt-BR" sz="1000" dirty="0" err="1"/>
              <a:t>los</a:t>
            </a:r>
            <a:r>
              <a:rPr lang="pt-BR" sz="1000" dirty="0"/>
              <a:t> 5 (cinco) </a:t>
            </a:r>
            <a:r>
              <a:rPr lang="pt-BR" sz="1000" dirty="0" err="1"/>
              <a:t>quinquenios</a:t>
            </a:r>
            <a:r>
              <a:rPr lang="pt-BR" sz="1000" dirty="0"/>
              <a:t> considerados. </a:t>
            </a:r>
          </a:p>
          <a:p>
            <a:pPr marL="109728" indent="0" algn="just">
              <a:lnSpc>
                <a:spcPct val="150000"/>
              </a:lnSpc>
              <a:buNone/>
            </a:pPr>
            <a:endParaRPr lang="pt-BR" sz="1000" dirty="0"/>
          </a:p>
        </p:txBody>
      </p:sp>
      <p:sp>
        <p:nvSpPr>
          <p:cNvPr id="2" name="Título 1"/>
          <p:cNvSpPr>
            <a:spLocks noGrp="1"/>
          </p:cNvSpPr>
          <p:nvPr>
            <p:ph type="title"/>
          </p:nvPr>
        </p:nvSpPr>
        <p:spPr>
          <a:xfrm>
            <a:off x="457200" y="-243408"/>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pic>
        <p:nvPicPr>
          <p:cNvPr id="4" name="Imagem 3">
            <a:extLst>
              <a:ext uri="{FF2B5EF4-FFF2-40B4-BE49-F238E27FC236}">
                <a16:creationId xmlns:a16="http://schemas.microsoft.com/office/drawing/2014/main" id="{66BE7485-ACDD-4F6A-9D22-DA12A9544F25}"/>
              </a:ext>
            </a:extLst>
          </p:cNvPr>
          <p:cNvPicPr>
            <a:picLocks noChangeAspect="1"/>
          </p:cNvPicPr>
          <p:nvPr/>
        </p:nvPicPr>
        <p:blipFill>
          <a:blip r:embed="rId4"/>
          <a:stretch>
            <a:fillRect/>
          </a:stretch>
        </p:blipFill>
        <p:spPr>
          <a:xfrm>
            <a:off x="1046351" y="3573016"/>
            <a:ext cx="7256977" cy="2088232"/>
          </a:xfrm>
          <a:prstGeom prst="rect">
            <a:avLst/>
          </a:prstGeom>
        </p:spPr>
      </p:pic>
      <p:sp>
        <p:nvSpPr>
          <p:cNvPr id="6" name="Marcador de número de diapositiva 5">
            <a:extLst>
              <a:ext uri="{FF2B5EF4-FFF2-40B4-BE49-F238E27FC236}">
                <a16:creationId xmlns:a16="http://schemas.microsoft.com/office/drawing/2014/main" id="{8737301B-6621-4E38-A538-2F4AB6074A15}"/>
              </a:ext>
            </a:extLst>
          </p:cNvPr>
          <p:cNvSpPr>
            <a:spLocks noGrp="1"/>
          </p:cNvSpPr>
          <p:nvPr>
            <p:ph type="sldNum" sz="quarter" idx="12"/>
          </p:nvPr>
        </p:nvSpPr>
        <p:spPr/>
        <p:txBody>
          <a:bodyPr/>
          <a:lstStyle/>
          <a:p>
            <a:fld id="{5E738022-6E52-42C4-AF1D-8E1445909EE7}" type="slidenum">
              <a:rPr lang="pt-BR" smtClean="0"/>
              <a:t>14</a:t>
            </a:fld>
            <a:endParaRPr lang="pt-BR"/>
          </a:p>
        </p:txBody>
      </p:sp>
      <p:pic>
        <p:nvPicPr>
          <p:cNvPr id="5" name="Áudio 4">
            <a:hlinkClick r:id="" action="ppaction://media"/>
            <a:extLst>
              <a:ext uri="{FF2B5EF4-FFF2-40B4-BE49-F238E27FC236}">
                <a16:creationId xmlns:a16="http://schemas.microsoft.com/office/drawing/2014/main" id="{12A782F5-3E8D-4A47-8411-1007E2FAB83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115579735"/>
      </p:ext>
    </p:extLst>
  </p:cSld>
  <p:clrMapOvr>
    <a:masterClrMapping/>
  </p:clrMapOvr>
  <mc:AlternateContent xmlns:mc="http://schemas.openxmlformats.org/markup-compatibility/2006">
    <mc:Choice xmlns:p14="http://schemas.microsoft.com/office/powerpoint/2010/main" Requires="p14">
      <p:transition spd="slow" p14:dur="2000" advTm="114784"/>
    </mc:Choice>
    <mc:Fallback>
      <p:transition spd="slow" advTm="1147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endParaRPr lang="pt-BR" sz="100" dirty="0"/>
          </a:p>
          <a:p>
            <a:pPr marL="109728" indent="0" algn="just">
              <a:lnSpc>
                <a:spcPct val="150000"/>
              </a:lnSpc>
              <a:buNone/>
            </a:pPr>
            <a:r>
              <a:rPr lang="pt-BR" sz="1000" dirty="0"/>
              <a:t>GRÁFICO 3.2:Análisis de </a:t>
            </a:r>
            <a:r>
              <a:rPr lang="pt-BR" sz="1000" dirty="0" err="1"/>
              <a:t>los</a:t>
            </a:r>
            <a:r>
              <a:rPr lang="pt-BR" sz="1000" dirty="0"/>
              <a:t> Resultados de </a:t>
            </a:r>
            <a:r>
              <a:rPr lang="pt-BR" sz="1000" dirty="0" err="1"/>
              <a:t>la</a:t>
            </a:r>
            <a:r>
              <a:rPr lang="pt-BR" sz="1000" dirty="0"/>
              <a:t> Mortalidade General - empresas </a:t>
            </a:r>
            <a:r>
              <a:rPr lang="pt-BR" sz="1000" dirty="0" err="1"/>
              <a:t>del</a:t>
            </a:r>
            <a:r>
              <a:rPr lang="pt-BR" sz="1000" dirty="0"/>
              <a:t> Nordeste y </a:t>
            </a:r>
            <a:r>
              <a:rPr lang="pt-BR" sz="1000" dirty="0" err="1"/>
              <a:t>del</a:t>
            </a:r>
            <a:r>
              <a:rPr lang="pt-BR" sz="1000" dirty="0"/>
              <a:t> </a:t>
            </a:r>
            <a:r>
              <a:rPr lang="pt-BR" sz="1000" dirty="0" err="1"/>
              <a:t>Sur</a:t>
            </a:r>
            <a:r>
              <a:rPr lang="pt-BR" sz="1000" dirty="0"/>
              <a:t>/Sudeste usando </a:t>
            </a:r>
            <a:r>
              <a:rPr lang="pt-BR" sz="1000" dirty="0" err="1"/>
              <a:t>el</a:t>
            </a:r>
            <a:r>
              <a:rPr lang="pt-BR" sz="1000" dirty="0"/>
              <a:t> Benefício Unitário</a:t>
            </a:r>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r>
              <a:rPr lang="pt-BR" sz="1000" dirty="0"/>
              <a:t>(*) suavizada </a:t>
            </a:r>
            <a:r>
              <a:rPr lang="pt-BR" sz="1000" dirty="0" err="1"/>
              <a:t>en</a:t>
            </a:r>
            <a:r>
              <a:rPr lang="pt-BR" sz="1000" dirty="0"/>
              <a:t> 10%.</a:t>
            </a:r>
          </a:p>
        </p:txBody>
      </p:sp>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pic>
        <p:nvPicPr>
          <p:cNvPr id="5" name="Imagem 4">
            <a:extLst>
              <a:ext uri="{FF2B5EF4-FFF2-40B4-BE49-F238E27FC236}">
                <a16:creationId xmlns:a16="http://schemas.microsoft.com/office/drawing/2014/main" id="{2B80B7AD-533E-4735-A23B-286700EBF87E}"/>
              </a:ext>
            </a:extLst>
          </p:cNvPr>
          <p:cNvPicPr>
            <a:picLocks noChangeAspect="1"/>
          </p:cNvPicPr>
          <p:nvPr/>
        </p:nvPicPr>
        <p:blipFill>
          <a:blip r:embed="rId4"/>
          <a:stretch>
            <a:fillRect/>
          </a:stretch>
        </p:blipFill>
        <p:spPr>
          <a:xfrm>
            <a:off x="1116157" y="1556792"/>
            <a:ext cx="6911685" cy="2808312"/>
          </a:xfrm>
          <a:prstGeom prst="rect">
            <a:avLst/>
          </a:prstGeom>
        </p:spPr>
      </p:pic>
      <p:sp>
        <p:nvSpPr>
          <p:cNvPr id="6" name="Marcador de número de diapositiva 5">
            <a:extLst>
              <a:ext uri="{FF2B5EF4-FFF2-40B4-BE49-F238E27FC236}">
                <a16:creationId xmlns:a16="http://schemas.microsoft.com/office/drawing/2014/main" id="{6DE305F4-1CC3-4B53-AA8E-F1DD6FA36540}"/>
              </a:ext>
            </a:extLst>
          </p:cNvPr>
          <p:cNvSpPr>
            <a:spLocks noGrp="1"/>
          </p:cNvSpPr>
          <p:nvPr>
            <p:ph type="sldNum" sz="quarter" idx="12"/>
          </p:nvPr>
        </p:nvSpPr>
        <p:spPr/>
        <p:txBody>
          <a:bodyPr/>
          <a:lstStyle/>
          <a:p>
            <a:fld id="{5E738022-6E52-42C4-AF1D-8E1445909EE7}" type="slidenum">
              <a:rPr lang="pt-BR" smtClean="0"/>
              <a:t>15</a:t>
            </a:fld>
            <a:endParaRPr lang="pt-BR"/>
          </a:p>
        </p:txBody>
      </p:sp>
      <p:pic>
        <p:nvPicPr>
          <p:cNvPr id="7" name="Áudio 6">
            <a:hlinkClick r:id="" action="ppaction://media"/>
            <a:extLst>
              <a:ext uri="{FF2B5EF4-FFF2-40B4-BE49-F238E27FC236}">
                <a16:creationId xmlns:a16="http://schemas.microsoft.com/office/drawing/2014/main" id="{D251876F-8505-F240-924D-F73581E2062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011767381"/>
      </p:ext>
    </p:extLst>
  </p:cSld>
  <p:clrMapOvr>
    <a:masterClrMapping/>
  </p:clrMapOvr>
  <mc:AlternateContent xmlns:mc="http://schemas.openxmlformats.org/markup-compatibility/2006">
    <mc:Choice xmlns:p14="http://schemas.microsoft.com/office/powerpoint/2010/main" Requires="p14">
      <p:transition spd="slow" p14:dur="2000" advTm="37163"/>
    </mc:Choice>
    <mc:Fallback>
      <p:transition spd="slow" advTm="371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415097"/>
                <a:ext cx="8435280" cy="5544616"/>
              </a:xfrm>
            </p:spPr>
            <p:txBody>
              <a:bodyPr>
                <a:noAutofit/>
              </a:bodyPr>
              <a:lstStyle/>
              <a:p>
                <a:pPr algn="just">
                  <a:lnSpc>
                    <a:spcPct val="150000"/>
                  </a:lnSpc>
                </a:pPr>
                <a:r>
                  <a:rPr lang="pt-BR" sz="1400" dirty="0"/>
                  <a:t>Con base en los promedios de los resultados de los tests de adherencia realizados en cadagrupo de jubilados/pensionados vitalicios de los Planes de las empresas del sector de energia del Nordeste y del Sur de Brasil, se verifica que la Tabla de Mortalidad/Supervivencia AT-2000 (masculina) es la que presenta en promedio una Suma de las Expectativas de Vida Esperadas (*) proyetadas para el final del 5º (quinto) año del test superior y más próxima de la Suma de las Expectativas de Vida (*) del grupo de jubilados/pensionados remanentes vivos en el último año de evolución, correspondiendo al Índice de Adherencia superior a 1,0000 e más próximo de 1,0000 (en el caso 1,0034). </a:t>
                </a:r>
              </a:p>
              <a:p>
                <a:pPr algn="just">
                  <a:lnSpc>
                    <a:spcPct val="150000"/>
                  </a:lnSpc>
                </a:pPr>
                <a:r>
                  <a:rPr lang="pt-BR" sz="1400" dirty="0"/>
                  <a:t>Eso indica que esa tabla es adecuada para evaluar el comportamiento de la Mortalidad General relativa al grupo considerado de jubilados y pensionados proveniente de las empresas del sector de energia del Nordeste y del  Sur/Sudeste de Brasil.</a:t>
                </a:r>
              </a:p>
              <a:p>
                <a:pPr algn="just">
                  <a:lnSpc>
                    <a:spcPct val="150000"/>
                  </a:lnSpc>
                </a:pPr>
                <a:r>
                  <a:rPr lang="pt-BR" sz="1400" dirty="0"/>
                  <a:t>(*) En el caso del Benefício Unitario, como se está adoptando la Tasa Real de Interés del 0% (cero por ciento) al año, comparar la Suma de las Expectativas de Vida Esperadas con la Suma de las Expectativas de Vida del grupo de jubilados/pensionados remanentes vivos en el último año de evolución presenta un mismo resultado que comparar la Reserva Esperada (</a:t>
                </a:r>
                <a14:m>
                  <m:oMath xmlns:m="http://schemas.openxmlformats.org/officeDocument/2006/math">
                    <m:nary>
                      <m:naryPr>
                        <m:chr m:val="∑"/>
                        <m:subHide m:val="on"/>
                        <m:supHide m:val="on"/>
                        <m:ctrlPr>
                          <a:rPr lang="pt-BR" sz="1400" i="1" smtClean="0">
                            <a:latin typeface="Cambria Math" panose="02040503050406030204" pitchFamily="18" charset="0"/>
                          </a:rPr>
                        </m:ctrlPr>
                      </m:naryPr>
                      <m:sub/>
                      <m:sup/>
                      <m:e>
                        <m:acc>
                          <m:accPr>
                            <m:chr m:val="̂"/>
                            <m:ctrlPr>
                              <a:rPr lang="pt-BR" sz="1400" i="1" smtClean="0">
                                <a:latin typeface="Cambria Math" panose="02040503050406030204" pitchFamily="18" charset="0"/>
                              </a:rPr>
                            </m:ctrlPr>
                          </m:accPr>
                          <m:e>
                            <m:sSub>
                              <m:sSubPr>
                                <m:ctrlPr>
                                  <a:rPr lang="pt-BR" sz="1400" i="1" smtClean="0">
                                    <a:latin typeface="Cambria Math" panose="02040503050406030204" pitchFamily="18" charset="0"/>
                                  </a:rPr>
                                </m:ctrlPr>
                              </m:sSubPr>
                              <m:e>
                                <m:r>
                                  <a:rPr lang="pt-BR" sz="1400" b="0" i="1" smtClean="0">
                                    <a:latin typeface="Cambria Math" panose="02040503050406030204" pitchFamily="18" charset="0"/>
                                  </a:rPr>
                                  <m:t>𝑅𝐸</m:t>
                                </m:r>
                              </m:e>
                              <m:sub>
                                <m:r>
                                  <a:rPr lang="pt-BR" sz="1400" b="0" i="1" smtClean="0">
                                    <a:latin typeface="Cambria Math" panose="02040503050406030204" pitchFamily="18" charset="0"/>
                                  </a:rPr>
                                  <m:t>𝑡</m:t>
                                </m:r>
                              </m:sub>
                            </m:sSub>
                          </m:e>
                        </m:acc>
                      </m:e>
                    </m:nary>
                  </m:oMath>
                </a14:m>
                <a:r>
                  <a:rPr lang="pt-BR" sz="1400" dirty="0"/>
                  <a:t>) </a:t>
                </a:r>
                <a:r>
                  <a:rPr lang="pt-BR" sz="1400" dirty="0" err="1"/>
                  <a:t>con</a:t>
                </a:r>
                <a:r>
                  <a:rPr lang="pt-BR" sz="1400" dirty="0"/>
                  <a:t> </a:t>
                </a:r>
                <a:r>
                  <a:rPr lang="pt-BR" sz="1400" dirty="0" err="1"/>
                  <a:t>la</a:t>
                </a:r>
                <a:r>
                  <a:rPr lang="pt-BR" sz="1400" dirty="0"/>
                  <a:t> Reserva </a:t>
                </a:r>
                <a:r>
                  <a:rPr lang="pt-BR" sz="1400" dirty="0" err="1"/>
                  <a:t>Efectiva</a:t>
                </a:r>
                <a:r>
                  <a:rPr lang="pt-BR" sz="1400" dirty="0"/>
                  <a:t> (</a:t>
                </a:r>
                <a14:m>
                  <m:oMath xmlns:m="http://schemas.openxmlformats.org/officeDocument/2006/math">
                    <m:nary>
                      <m:naryPr>
                        <m:chr m:val="∑"/>
                        <m:subHide m:val="on"/>
                        <m:supHide m:val="on"/>
                        <m:ctrlPr>
                          <a:rPr lang="pt-BR" sz="1400" i="1" smtClean="0">
                            <a:latin typeface="Cambria Math" panose="02040503050406030204" pitchFamily="18" charset="0"/>
                          </a:rPr>
                        </m:ctrlPr>
                      </m:naryPr>
                      <m:sub/>
                      <m:sup/>
                      <m:e>
                        <m:sSub>
                          <m:sSubPr>
                            <m:ctrlPr>
                              <a:rPr lang="pt-BR" sz="1400" i="1" smtClean="0">
                                <a:latin typeface="Cambria Math" panose="02040503050406030204" pitchFamily="18" charset="0"/>
                              </a:rPr>
                            </m:ctrlPr>
                          </m:sSubPr>
                          <m:e>
                            <m:r>
                              <a:rPr lang="pt-BR" sz="1400" b="0" i="1" smtClean="0">
                                <a:latin typeface="Cambria Math" panose="02040503050406030204" pitchFamily="18" charset="0"/>
                              </a:rPr>
                              <m:t>𝑅𝐸</m:t>
                            </m:r>
                          </m:e>
                          <m:sub>
                            <m:r>
                              <a:rPr lang="pt-BR" sz="1400" b="0" i="1" smtClean="0">
                                <a:latin typeface="Cambria Math" panose="02040503050406030204" pitchFamily="18" charset="0"/>
                              </a:rPr>
                              <m:t>𝑡</m:t>
                            </m:r>
                          </m:sub>
                        </m:sSub>
                      </m:e>
                    </m:nary>
                  </m:oMath>
                </a14:m>
                <a:r>
                  <a:rPr lang="pt-BR" sz="1400" dirty="0"/>
                  <a:t>), </a:t>
                </a:r>
                <a:r>
                  <a:rPr lang="pt-BR" sz="1400" dirty="0" err="1"/>
                  <a:t>ya</a:t>
                </a:r>
                <a:r>
                  <a:rPr lang="pt-BR" sz="1400" dirty="0"/>
                  <a:t> que,“</a:t>
                </a:r>
                <a14:m>
                  <m:oMath xmlns:m="http://schemas.openxmlformats.org/officeDocument/2006/math">
                    <m:sSubSup>
                      <m:sSubSupPr>
                        <m:ctrlPr>
                          <a:rPr lang="pt-BR" sz="1400" i="1">
                            <a:latin typeface="Cambria Math" panose="02040503050406030204" pitchFamily="18" charset="0"/>
                          </a:rPr>
                        </m:ctrlPr>
                      </m:sSubSupPr>
                      <m:e>
                        <m:r>
                          <a:rPr lang="pt-BR" sz="1400">
                            <a:latin typeface="Cambria Math" panose="02040503050406030204" pitchFamily="18" charset="0"/>
                          </a:rPr>
                          <m:t>𝑎</m:t>
                        </m:r>
                      </m:e>
                      <m:sub>
                        <m:r>
                          <a:rPr lang="pt-BR" sz="1400">
                            <a:latin typeface="Cambria Math" panose="02040503050406030204" pitchFamily="18" charset="0"/>
                          </a:rPr>
                          <m:t>𝑦</m:t>
                        </m:r>
                        <m:r>
                          <a:rPr lang="pt-BR" sz="1400">
                            <a:latin typeface="Cambria Math" panose="02040503050406030204" pitchFamily="18" charset="0"/>
                          </a:rPr>
                          <m:t>;0%</m:t>
                        </m:r>
                      </m:sub>
                      <m:sup>
                        <m:r>
                          <a:rPr lang="pt-BR" sz="1400">
                            <a:latin typeface="Cambria Math" panose="02040503050406030204" pitchFamily="18" charset="0"/>
                          </a:rPr>
                          <m:t>(12)</m:t>
                        </m:r>
                      </m:sup>
                    </m:sSubSup>
                  </m:oMath>
                </a14:m>
                <a:r>
                  <a:rPr lang="pt-BR" sz="1400" dirty="0"/>
                  <a:t>” és </a:t>
                </a:r>
                <a:r>
                  <a:rPr lang="pt-BR" sz="1400" dirty="0" err="1"/>
                  <a:t>casi</a:t>
                </a:r>
                <a:r>
                  <a:rPr lang="pt-BR" sz="1400" dirty="0"/>
                  <a:t> igual à “</a:t>
                </a:r>
                <a14:m>
                  <m:oMath xmlns:m="http://schemas.openxmlformats.org/officeDocument/2006/math">
                    <m:sSubSup>
                      <m:sSubSupPr>
                        <m:ctrlPr>
                          <a:rPr lang="pt-BR" sz="1400" i="1">
                            <a:latin typeface="Cambria Math" panose="02040503050406030204" pitchFamily="18" charset="0"/>
                          </a:rPr>
                        </m:ctrlPr>
                      </m:sSubSupPr>
                      <m:e>
                        <m:r>
                          <a:rPr lang="pt-BR" sz="1400">
                            <a:latin typeface="Cambria Math" panose="02040503050406030204" pitchFamily="18" charset="0"/>
                          </a:rPr>
                          <m:t>𝑒</m:t>
                        </m:r>
                      </m:e>
                      <m:sub>
                        <m:r>
                          <a:rPr lang="pt-BR" sz="1400" b="0" i="1" smtClean="0">
                            <a:latin typeface="Cambria Math" panose="02040503050406030204" pitchFamily="18" charset="0"/>
                          </a:rPr>
                          <m:t>𝑦</m:t>
                        </m:r>
                      </m:sub>
                      <m:sup>
                        <m:r>
                          <a:rPr lang="pt-BR" sz="1400">
                            <a:latin typeface="Cambria Math" panose="02040503050406030204" pitchFamily="18" charset="0"/>
                          </a:rPr>
                          <m:t>0</m:t>
                        </m:r>
                      </m:sup>
                    </m:sSubSup>
                  </m:oMath>
                </a14:m>
                <a:r>
                  <a:rPr lang="pt-BR" sz="1400" dirty="0"/>
                  <a:t>” (</a:t>
                </a:r>
                <a:r>
                  <a:rPr lang="pt-BR" sz="1400" dirty="0" err="1"/>
                  <a:t>siendo</a:t>
                </a:r>
                <a:r>
                  <a:rPr lang="pt-BR" sz="1400" dirty="0"/>
                  <a:t> “</a:t>
                </a:r>
                <a14:m>
                  <m:oMath xmlns:m="http://schemas.openxmlformats.org/officeDocument/2006/math">
                    <m:sSubSup>
                      <m:sSubSupPr>
                        <m:ctrlPr>
                          <a:rPr lang="pt-BR" sz="1400" i="1">
                            <a:latin typeface="Cambria Math" panose="02040503050406030204" pitchFamily="18" charset="0"/>
                          </a:rPr>
                        </m:ctrlPr>
                      </m:sSubSupPr>
                      <m:e>
                        <m:r>
                          <a:rPr lang="pt-BR" sz="1400">
                            <a:latin typeface="Cambria Math" panose="02040503050406030204" pitchFamily="18" charset="0"/>
                          </a:rPr>
                          <m:t>𝑒</m:t>
                        </m:r>
                      </m:e>
                      <m:sub>
                        <m:r>
                          <a:rPr lang="pt-BR" sz="1400" b="0" i="1" smtClean="0">
                            <a:latin typeface="Cambria Math" panose="02040503050406030204" pitchFamily="18" charset="0"/>
                          </a:rPr>
                          <m:t>𝑦</m:t>
                        </m:r>
                      </m:sub>
                      <m:sup>
                        <m:r>
                          <a:rPr lang="pt-BR" sz="1400">
                            <a:latin typeface="Cambria Math" panose="02040503050406030204" pitchFamily="18" charset="0"/>
                          </a:rPr>
                          <m:t>0</m:t>
                        </m:r>
                      </m:sup>
                    </m:sSubSup>
                  </m:oMath>
                </a14:m>
                <a:r>
                  <a:rPr lang="pt-BR" sz="1400" dirty="0"/>
                  <a:t>” </a:t>
                </a:r>
                <a:r>
                  <a:rPr lang="pt-BR" sz="1400" dirty="0" err="1"/>
                  <a:t>la</a:t>
                </a:r>
                <a:r>
                  <a:rPr lang="pt-BR" sz="1400" dirty="0"/>
                  <a:t> Expectativa de Vida de una persona de </a:t>
                </a:r>
                <a:r>
                  <a:rPr lang="pt-BR" sz="1400" dirty="0" err="1"/>
                  <a:t>edad</a:t>
                </a:r>
                <a:r>
                  <a:rPr lang="pt-BR" sz="1400" dirty="0"/>
                  <a:t> y).</a:t>
                </a:r>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415097"/>
                <a:ext cx="8435280" cy="5544616"/>
              </a:xfrm>
              <a:blipFill>
                <a:blip r:embed="rId4"/>
                <a:stretch>
                  <a:fillRect r="-217" b="-5604"/>
                </a:stretch>
              </a:blipFill>
            </p:spPr>
            <p:txBody>
              <a:bodyPr/>
              <a:lstStyle/>
              <a:p>
                <a:r>
                  <a:rPr lang="en-US">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FBC5F147-03C0-4A0D-BF34-74CDF8711E5C}"/>
              </a:ext>
            </a:extLst>
          </p:cNvPr>
          <p:cNvSpPr>
            <a:spLocks noGrp="1"/>
          </p:cNvSpPr>
          <p:nvPr>
            <p:ph type="sldNum" sz="quarter" idx="12"/>
          </p:nvPr>
        </p:nvSpPr>
        <p:spPr/>
        <p:txBody>
          <a:bodyPr/>
          <a:lstStyle/>
          <a:p>
            <a:fld id="{5E738022-6E52-42C4-AF1D-8E1445909EE7}" type="slidenum">
              <a:rPr lang="pt-BR" smtClean="0"/>
              <a:t>16</a:t>
            </a:fld>
            <a:endParaRPr lang="pt-BR"/>
          </a:p>
        </p:txBody>
      </p:sp>
      <p:pic>
        <p:nvPicPr>
          <p:cNvPr id="4" name="Áudio 3">
            <a:hlinkClick r:id="" action="ppaction://media"/>
            <a:extLst>
              <a:ext uri="{FF2B5EF4-FFF2-40B4-BE49-F238E27FC236}">
                <a16:creationId xmlns:a16="http://schemas.microsoft.com/office/drawing/2014/main" id="{286BBEE7-43D8-DF4F-87D9-4DC02DAA82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046328858"/>
      </p:ext>
    </p:extLst>
  </p:cSld>
  <p:clrMapOvr>
    <a:masterClrMapping/>
  </p:clrMapOvr>
  <mc:AlternateContent xmlns:mc="http://schemas.openxmlformats.org/markup-compatibility/2006">
    <mc:Choice xmlns:p14="http://schemas.microsoft.com/office/powerpoint/2010/main" Requires="p14">
      <p:transition spd="slow" p14:dur="2000" advTm="43909"/>
    </mc:Choice>
    <mc:Fallback>
      <p:transition spd="slow" advTm="439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476672"/>
                <a:ext cx="8435280" cy="5544616"/>
              </a:xfrm>
            </p:spPr>
            <p:txBody>
              <a:bodyPr>
                <a:noAutofit/>
              </a:bodyPr>
              <a:lstStyle/>
              <a:p>
                <a:pPr marL="109728" indent="0" algn="just">
                  <a:lnSpc>
                    <a:spcPct val="150000"/>
                  </a:lnSpc>
                  <a:buNone/>
                </a:pPr>
                <a:r>
                  <a:rPr lang="pt-BR" sz="1400" b="1" dirty="0"/>
                  <a:t>Beneficio </a:t>
                </a:r>
                <a:r>
                  <a:rPr lang="pt-BR" sz="1400" b="1" dirty="0" err="1"/>
                  <a:t>Efectivo</a:t>
                </a:r>
                <a:endParaRPr lang="pt-BR" sz="1400" b="1" dirty="0"/>
              </a:p>
              <a:p>
                <a:pPr marL="109728" indent="0" algn="just">
                  <a:lnSpc>
                    <a:spcPct val="150000"/>
                  </a:lnSpc>
                  <a:buNone/>
                </a:pPr>
                <a:r>
                  <a:rPr lang="pt-BR" sz="1400" dirty="0" err="1"/>
                  <a:t>Comparandose</a:t>
                </a:r>
                <a:r>
                  <a:rPr lang="pt-BR" sz="1400" dirty="0"/>
                  <a:t> </a:t>
                </a:r>
                <a:r>
                  <a:rPr lang="pt-BR" sz="1400" dirty="0" err="1"/>
                  <a:t>la</a:t>
                </a:r>
                <a:r>
                  <a:rPr lang="pt-BR" sz="1400" dirty="0"/>
                  <a:t> Reserva Esperada (</a:t>
                </a:r>
                <a14:m>
                  <m:oMath xmlns:m="http://schemas.openxmlformats.org/officeDocument/2006/math">
                    <m:nary>
                      <m:naryPr>
                        <m:chr m:val="∑"/>
                        <m:subHide m:val="on"/>
                        <m:supHide m:val="on"/>
                        <m:ctrlPr>
                          <a:rPr lang="pt-BR" sz="1400" i="1" smtClean="0">
                            <a:latin typeface="Cambria Math" panose="02040503050406030204" pitchFamily="18" charset="0"/>
                          </a:rPr>
                        </m:ctrlPr>
                      </m:naryPr>
                      <m:sub/>
                      <m:sup/>
                      <m:e>
                        <m:acc>
                          <m:accPr>
                            <m:chr m:val="̂"/>
                            <m:ctrlPr>
                              <a:rPr lang="pt-BR" sz="1400" i="1" smtClean="0">
                                <a:latin typeface="Cambria Math" panose="02040503050406030204" pitchFamily="18" charset="0"/>
                              </a:rPr>
                            </m:ctrlPr>
                          </m:accPr>
                          <m:e>
                            <m:sSub>
                              <m:sSubPr>
                                <m:ctrlPr>
                                  <a:rPr lang="pt-BR" sz="1400" i="1" smtClean="0">
                                    <a:latin typeface="Cambria Math" panose="02040503050406030204" pitchFamily="18" charset="0"/>
                                  </a:rPr>
                                </m:ctrlPr>
                              </m:sSubPr>
                              <m:e>
                                <m:r>
                                  <a:rPr lang="pt-BR" sz="1400" b="0" i="1" smtClean="0">
                                    <a:latin typeface="Cambria Math" panose="02040503050406030204" pitchFamily="18" charset="0"/>
                                  </a:rPr>
                                  <m:t>𝑅𝐸</m:t>
                                </m:r>
                              </m:e>
                              <m:sub>
                                <m:r>
                                  <a:rPr lang="pt-BR" sz="1400" b="0" i="1" smtClean="0">
                                    <a:latin typeface="Cambria Math" panose="02040503050406030204" pitchFamily="18" charset="0"/>
                                  </a:rPr>
                                  <m:t>𝑡</m:t>
                                </m:r>
                              </m:sub>
                            </m:sSub>
                          </m:e>
                        </m:acc>
                      </m:e>
                    </m:nary>
                  </m:oMath>
                </a14:m>
                <a:r>
                  <a:rPr lang="pt-BR" sz="1400" dirty="0"/>
                  <a:t>) de los Beneficios Concedidos de los Jubilados y de los Pensioniados Vitalícios existentes en cada una de las poblaciones cerradas de datos provenientes de empresas del sector de energia del Nordeste y del Sur/Sudeste al final del quinto año del test con la Reserva Efectiva (</a:t>
                </a:r>
                <a14:m>
                  <m:oMath xmlns:m="http://schemas.openxmlformats.org/officeDocument/2006/math">
                    <m:nary>
                      <m:naryPr>
                        <m:chr m:val="∑"/>
                        <m:subHide m:val="on"/>
                        <m:supHide m:val="on"/>
                        <m:ctrlPr>
                          <a:rPr lang="pt-BR" sz="1400" i="1">
                            <a:latin typeface="Cambria Math" panose="02040503050406030204" pitchFamily="18" charset="0"/>
                          </a:rPr>
                        </m:ctrlPr>
                      </m:naryPr>
                      <m:sub/>
                      <m:sup/>
                      <m:e>
                        <m:sSub>
                          <m:sSubPr>
                            <m:ctrlPr>
                              <a:rPr lang="pt-BR" sz="1400" i="1">
                                <a:latin typeface="Cambria Math" panose="02040503050406030204" pitchFamily="18" charset="0"/>
                              </a:rPr>
                            </m:ctrlPr>
                          </m:sSubPr>
                          <m:e>
                            <m:r>
                              <a:rPr lang="pt-BR" sz="1400" i="1">
                                <a:latin typeface="Cambria Math" panose="02040503050406030204" pitchFamily="18" charset="0"/>
                              </a:rPr>
                              <m:t>𝑅𝐸</m:t>
                            </m:r>
                          </m:e>
                          <m:sub>
                            <m:r>
                              <a:rPr lang="pt-BR" sz="1400" i="1">
                                <a:latin typeface="Cambria Math" panose="02040503050406030204" pitchFamily="18" charset="0"/>
                              </a:rPr>
                              <m:t>𝑡</m:t>
                            </m:r>
                          </m:sub>
                        </m:sSub>
                      </m:e>
                    </m:nary>
                  </m:oMath>
                </a14:m>
                <a:r>
                  <a:rPr lang="pt-BR" sz="1400" dirty="0"/>
                  <a:t>) de los Beneficios Concedidos relativos a esas mismas personas al final del período de cinco años de exposición al riesgo de muerte, o sea, considerando aquellas personas que continuaban, al final de los respectivos quinquenios, vivas, se obtiene los siguientes resultados:</a:t>
                </a:r>
                <a:endParaRPr lang="pt-BR" sz="100" dirty="0"/>
              </a:p>
              <a:p>
                <a:pPr marL="109728" indent="0" algn="just">
                  <a:lnSpc>
                    <a:spcPct val="150000"/>
                  </a:lnSpc>
                  <a:buNone/>
                </a:pPr>
                <a:r>
                  <a:rPr lang="pt-BR" sz="1000" dirty="0"/>
                  <a:t>GRÁFICO 3.3:Tabla de Resultados de </a:t>
                </a:r>
                <a:r>
                  <a:rPr lang="pt-BR" sz="1000" dirty="0" err="1"/>
                  <a:t>Mortalidad</a:t>
                </a:r>
                <a:r>
                  <a:rPr lang="pt-BR" sz="1000" dirty="0"/>
                  <a:t> General - empresas </a:t>
                </a:r>
                <a:r>
                  <a:rPr lang="pt-BR" sz="1000" dirty="0" err="1"/>
                  <a:t>del</a:t>
                </a:r>
                <a:r>
                  <a:rPr lang="pt-BR" sz="1000" dirty="0"/>
                  <a:t> Nordeste y </a:t>
                </a:r>
                <a:r>
                  <a:rPr lang="pt-BR" sz="1000" dirty="0" err="1"/>
                  <a:t>del</a:t>
                </a:r>
                <a:r>
                  <a:rPr lang="pt-BR" sz="1000" dirty="0"/>
                  <a:t> </a:t>
                </a:r>
                <a:r>
                  <a:rPr lang="pt-BR" sz="1000" dirty="0" err="1"/>
                  <a:t>Sur</a:t>
                </a:r>
                <a:r>
                  <a:rPr lang="pt-BR" sz="1000" dirty="0"/>
                  <a:t>/Sudeste usando </a:t>
                </a:r>
                <a:r>
                  <a:rPr lang="pt-BR" sz="1000" dirty="0" err="1"/>
                  <a:t>el</a:t>
                </a:r>
                <a:r>
                  <a:rPr lang="pt-BR" sz="1000" dirty="0"/>
                  <a:t> Beneficio </a:t>
                </a:r>
                <a:r>
                  <a:rPr lang="pt-BR" sz="1000" dirty="0" err="1"/>
                  <a:t>Efectivo</a:t>
                </a: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r>
                  <a:rPr lang="pt-BR" sz="1000" dirty="0"/>
                  <a:t>(*) suavizada em 10%. ; (**) </a:t>
                </a:r>
                <a:r>
                  <a:rPr lang="pt-BR" sz="1000" dirty="0" err="1"/>
                  <a:t>promedio</a:t>
                </a:r>
                <a:r>
                  <a:rPr lang="pt-BR" sz="1000" dirty="0"/>
                  <a:t> de </a:t>
                </a:r>
                <a:r>
                  <a:rPr lang="pt-BR" sz="1000" dirty="0" err="1"/>
                  <a:t>los</a:t>
                </a:r>
                <a:r>
                  <a:rPr lang="pt-BR" sz="1000" dirty="0"/>
                  <a:t> </a:t>
                </a:r>
                <a:r>
                  <a:rPr lang="pt-BR" sz="1000" dirty="0" err="1"/>
                  <a:t>test</a:t>
                </a:r>
                <a:r>
                  <a:rPr lang="pt-BR" sz="1000" dirty="0"/>
                  <a:t> de </a:t>
                </a:r>
                <a:r>
                  <a:rPr lang="pt-BR" sz="1000" dirty="0" err="1"/>
                  <a:t>adherencia</a:t>
                </a:r>
                <a:r>
                  <a:rPr lang="pt-BR" sz="1000" dirty="0"/>
                  <a:t> de </a:t>
                </a:r>
                <a:r>
                  <a:rPr lang="pt-BR" sz="1000" dirty="0" err="1"/>
                  <a:t>los</a:t>
                </a:r>
                <a:r>
                  <a:rPr lang="pt-BR" sz="1000" dirty="0"/>
                  <a:t> 5 (cinco) </a:t>
                </a:r>
                <a:r>
                  <a:rPr lang="pt-BR" sz="1000" dirty="0" err="1"/>
                  <a:t>quinquenios</a:t>
                </a:r>
                <a:r>
                  <a:rPr lang="pt-BR" sz="1000" dirty="0"/>
                  <a:t> considerados. </a:t>
                </a:r>
              </a:p>
              <a:p>
                <a:pPr marL="109728" indent="0" algn="just">
                  <a:lnSpc>
                    <a:spcPct val="150000"/>
                  </a:lnSpc>
                  <a:buNone/>
                </a:pPr>
                <a:endParaRPr lang="pt-BR" sz="1000" dirty="0"/>
              </a:p>
              <a:p>
                <a:pPr marL="109728" indent="0" algn="just">
                  <a:lnSpc>
                    <a:spcPct val="150000"/>
                  </a:lnSpc>
                  <a:buNone/>
                </a:pPr>
                <a:endParaRPr lang="pt-BR" sz="10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476672"/>
                <a:ext cx="8435280" cy="5544616"/>
              </a:xfrm>
              <a:blipFill>
                <a:blip r:embed="rId4"/>
                <a:stretch>
                  <a:fillRect r="-217"/>
                </a:stretch>
              </a:blipFill>
            </p:spPr>
            <p:txBody>
              <a:bodyPr/>
              <a:lstStyle/>
              <a:p>
                <a:r>
                  <a:rPr lang="en-US">
                    <a:noFill/>
                  </a:rPr>
                  <a:t> </a:t>
                </a:r>
              </a:p>
            </p:txBody>
          </p:sp>
        </mc:Fallback>
      </mc:AlternateContent>
      <p:sp>
        <p:nvSpPr>
          <p:cNvPr id="2" name="Título 1"/>
          <p:cNvSpPr>
            <a:spLocks noGrp="1"/>
          </p:cNvSpPr>
          <p:nvPr>
            <p:ph type="title"/>
          </p:nvPr>
        </p:nvSpPr>
        <p:spPr>
          <a:xfrm>
            <a:off x="457200" y="-243408"/>
            <a:ext cx="8229600" cy="1143000"/>
          </a:xfrm>
        </p:spPr>
        <p:txBody>
          <a:bodyPr>
            <a:normAutofit/>
          </a:bodyPr>
          <a:lstStyle/>
          <a:p>
            <a:r>
              <a:rPr lang="es-ES" sz="2000" dirty="0"/>
              <a:t>3. </a:t>
            </a:r>
            <a:r>
              <a:rPr lang="pt-BR" sz="2000" u="sng" dirty="0" err="1"/>
              <a:t>Aplicación</a:t>
            </a:r>
            <a:r>
              <a:rPr lang="pt-BR" sz="2000" u="sng" dirty="0"/>
              <a:t> do Método Montello</a:t>
            </a:r>
            <a:r>
              <a:rPr lang="es-ES" sz="2000" u="sng" dirty="0"/>
              <a:t>:</a:t>
            </a:r>
            <a:endParaRPr lang="pt-BR" sz="2000" b="1" u="sng" dirty="0"/>
          </a:p>
        </p:txBody>
      </p:sp>
      <p:pic>
        <p:nvPicPr>
          <p:cNvPr id="5" name="Imagem 4">
            <a:extLst>
              <a:ext uri="{FF2B5EF4-FFF2-40B4-BE49-F238E27FC236}">
                <a16:creationId xmlns:a16="http://schemas.microsoft.com/office/drawing/2014/main" id="{720F237F-8836-4E84-94BD-64734658FAB4}"/>
              </a:ext>
            </a:extLst>
          </p:cNvPr>
          <p:cNvPicPr>
            <a:picLocks noChangeAspect="1"/>
          </p:cNvPicPr>
          <p:nvPr/>
        </p:nvPicPr>
        <p:blipFill>
          <a:blip r:embed="rId5"/>
          <a:stretch>
            <a:fillRect/>
          </a:stretch>
        </p:blipFill>
        <p:spPr>
          <a:xfrm>
            <a:off x="943511" y="3501008"/>
            <a:ext cx="7256977" cy="2088232"/>
          </a:xfrm>
          <a:prstGeom prst="rect">
            <a:avLst/>
          </a:prstGeom>
        </p:spPr>
      </p:pic>
      <p:sp>
        <p:nvSpPr>
          <p:cNvPr id="6" name="Marcador de número de diapositiva 5">
            <a:extLst>
              <a:ext uri="{FF2B5EF4-FFF2-40B4-BE49-F238E27FC236}">
                <a16:creationId xmlns:a16="http://schemas.microsoft.com/office/drawing/2014/main" id="{D344745B-419D-4542-902C-2DBF968888E9}"/>
              </a:ext>
            </a:extLst>
          </p:cNvPr>
          <p:cNvSpPr>
            <a:spLocks noGrp="1"/>
          </p:cNvSpPr>
          <p:nvPr>
            <p:ph type="sldNum" sz="quarter" idx="12"/>
          </p:nvPr>
        </p:nvSpPr>
        <p:spPr/>
        <p:txBody>
          <a:bodyPr/>
          <a:lstStyle/>
          <a:p>
            <a:fld id="{5E738022-6E52-42C4-AF1D-8E1445909EE7}" type="slidenum">
              <a:rPr lang="pt-BR" smtClean="0"/>
              <a:t>17</a:t>
            </a:fld>
            <a:endParaRPr lang="pt-BR"/>
          </a:p>
        </p:txBody>
      </p:sp>
      <p:pic>
        <p:nvPicPr>
          <p:cNvPr id="4" name="Áudio 3">
            <a:hlinkClick r:id="" action="ppaction://media"/>
            <a:extLst>
              <a:ext uri="{FF2B5EF4-FFF2-40B4-BE49-F238E27FC236}">
                <a16:creationId xmlns:a16="http://schemas.microsoft.com/office/drawing/2014/main" id="{B5F62919-3D4A-8248-993D-ED8EA793A5D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722739361"/>
      </p:ext>
    </p:extLst>
  </p:cSld>
  <p:clrMapOvr>
    <a:masterClrMapping/>
  </p:clrMapOvr>
  <mc:AlternateContent xmlns:mc="http://schemas.openxmlformats.org/markup-compatibility/2006">
    <mc:Choice xmlns:p14="http://schemas.microsoft.com/office/powerpoint/2010/main" Requires="p14">
      <p:transition spd="slow" p14:dur="2000" advTm="117785"/>
    </mc:Choice>
    <mc:Fallback>
      <p:transition spd="slow" advTm="1177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endParaRPr lang="pt-BR" sz="100" dirty="0"/>
          </a:p>
          <a:p>
            <a:pPr marL="109728" indent="0" algn="just">
              <a:lnSpc>
                <a:spcPct val="150000"/>
              </a:lnSpc>
              <a:buNone/>
            </a:pPr>
            <a:r>
              <a:rPr lang="pt-BR" sz="1000" dirty="0"/>
              <a:t>GRÁFICO 3.4:Análisis de </a:t>
            </a:r>
            <a:r>
              <a:rPr lang="pt-BR" sz="1000" dirty="0" err="1"/>
              <a:t>los</a:t>
            </a:r>
            <a:r>
              <a:rPr lang="pt-BR" sz="1000" dirty="0"/>
              <a:t> Resultados de </a:t>
            </a:r>
            <a:r>
              <a:rPr lang="pt-BR" sz="1000" dirty="0" err="1"/>
              <a:t>la</a:t>
            </a:r>
            <a:r>
              <a:rPr lang="pt-BR" sz="1000" dirty="0"/>
              <a:t> Mortalidade Geral - empresas </a:t>
            </a:r>
            <a:r>
              <a:rPr lang="pt-BR" sz="1000" dirty="0" err="1"/>
              <a:t>del</a:t>
            </a:r>
            <a:r>
              <a:rPr lang="pt-BR" sz="1000" dirty="0"/>
              <a:t> Nordeste y </a:t>
            </a:r>
            <a:r>
              <a:rPr lang="pt-BR" sz="1000" dirty="0" err="1"/>
              <a:t>del</a:t>
            </a:r>
            <a:r>
              <a:rPr lang="pt-BR" sz="1000" dirty="0"/>
              <a:t> Sul/Sudeste usando </a:t>
            </a:r>
            <a:r>
              <a:rPr lang="pt-BR" sz="1000" dirty="0" err="1"/>
              <a:t>el</a:t>
            </a:r>
            <a:r>
              <a:rPr lang="pt-BR" sz="1000" dirty="0"/>
              <a:t> Beneficio </a:t>
            </a:r>
            <a:r>
              <a:rPr lang="pt-BR" sz="1000" dirty="0" err="1"/>
              <a:t>Efectivo</a:t>
            </a: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endParaRPr lang="pt-BR" sz="1000" dirty="0"/>
          </a:p>
          <a:p>
            <a:pPr marL="109728" indent="0" algn="just">
              <a:lnSpc>
                <a:spcPct val="150000"/>
              </a:lnSpc>
              <a:buNone/>
            </a:pPr>
            <a:r>
              <a:rPr lang="pt-BR" sz="1000" dirty="0"/>
              <a:t>(*) suavizada </a:t>
            </a:r>
            <a:r>
              <a:rPr lang="pt-BR" sz="1000" dirty="0" err="1"/>
              <a:t>en</a:t>
            </a:r>
            <a:r>
              <a:rPr lang="pt-BR" sz="1000" dirty="0"/>
              <a:t> 10%.</a:t>
            </a:r>
          </a:p>
        </p:txBody>
      </p:sp>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pic>
        <p:nvPicPr>
          <p:cNvPr id="6" name="Imagem 5">
            <a:extLst>
              <a:ext uri="{FF2B5EF4-FFF2-40B4-BE49-F238E27FC236}">
                <a16:creationId xmlns:a16="http://schemas.microsoft.com/office/drawing/2014/main" id="{02CA3E35-9DC9-4B45-9DBC-08504C504174}"/>
              </a:ext>
            </a:extLst>
          </p:cNvPr>
          <p:cNvPicPr>
            <a:picLocks noChangeAspect="1"/>
          </p:cNvPicPr>
          <p:nvPr/>
        </p:nvPicPr>
        <p:blipFill>
          <a:blip r:embed="rId4"/>
          <a:stretch>
            <a:fillRect/>
          </a:stretch>
        </p:blipFill>
        <p:spPr>
          <a:xfrm>
            <a:off x="1331640" y="1412776"/>
            <a:ext cx="6911684" cy="2952328"/>
          </a:xfrm>
          <a:prstGeom prst="rect">
            <a:avLst/>
          </a:prstGeom>
        </p:spPr>
      </p:pic>
      <p:sp>
        <p:nvSpPr>
          <p:cNvPr id="5" name="Marcador de número de diapositiva 4">
            <a:extLst>
              <a:ext uri="{FF2B5EF4-FFF2-40B4-BE49-F238E27FC236}">
                <a16:creationId xmlns:a16="http://schemas.microsoft.com/office/drawing/2014/main" id="{9C172776-0FC4-4757-A65C-6A89780A7ED9}"/>
              </a:ext>
            </a:extLst>
          </p:cNvPr>
          <p:cNvSpPr>
            <a:spLocks noGrp="1"/>
          </p:cNvSpPr>
          <p:nvPr>
            <p:ph type="sldNum" sz="quarter" idx="12"/>
          </p:nvPr>
        </p:nvSpPr>
        <p:spPr/>
        <p:txBody>
          <a:bodyPr/>
          <a:lstStyle/>
          <a:p>
            <a:fld id="{5E738022-6E52-42C4-AF1D-8E1445909EE7}" type="slidenum">
              <a:rPr lang="pt-BR" smtClean="0"/>
              <a:t>18</a:t>
            </a:fld>
            <a:endParaRPr lang="pt-BR"/>
          </a:p>
        </p:txBody>
      </p:sp>
      <p:pic>
        <p:nvPicPr>
          <p:cNvPr id="4" name="Áudio 3">
            <a:hlinkClick r:id="" action="ppaction://media"/>
            <a:extLst>
              <a:ext uri="{FF2B5EF4-FFF2-40B4-BE49-F238E27FC236}">
                <a16:creationId xmlns:a16="http://schemas.microsoft.com/office/drawing/2014/main" id="{1D03821D-E8CC-AA48-B46B-603A4343022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152163899"/>
      </p:ext>
    </p:extLst>
  </p:cSld>
  <p:clrMapOvr>
    <a:masterClrMapping/>
  </p:clrMapOvr>
  <mc:AlternateContent xmlns:mc="http://schemas.openxmlformats.org/markup-compatibility/2006">
    <mc:Choice xmlns:p14="http://schemas.microsoft.com/office/powerpoint/2010/main" Requires="p14">
      <p:transition spd="slow" p14:dur="2000" advTm="29348"/>
    </mc:Choice>
    <mc:Fallback>
      <p:transition spd="slow" advTm="293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Basandose en los test de adherencia hechos con los datos de poblaciones de Jubilados /Pensionados Vitalicios de las empresas de energia del Nordeste y del Sur/Sudeste de Brasil se verifica que la Tabla de Mortalidad SUSEP BR-EMSsb-v 2010 (masculina) suavizada en 10% es la que presenta en promedio una Reserva Esperada superior y más próxima de la Reserva Efectiva. Eso indica que esa tabla es la más adecuada para ser adoptada para calcular actuarialmente el Valor Actual de los Compromisos Futuros de estos Planes de Beneficios Definidos a lo largo del tempo de duración de los correspondientes Beneficios de Jubilación/Pensión Vitalicia.</a:t>
            </a:r>
          </a:p>
        </p:txBody>
      </p:sp>
      <p:sp>
        <p:nvSpPr>
          <p:cNvPr id="2" name="Título 1"/>
          <p:cNvSpPr>
            <a:spLocks noGrp="1"/>
          </p:cNvSpPr>
          <p:nvPr>
            <p:ph type="title"/>
          </p:nvPr>
        </p:nvSpPr>
        <p:spPr>
          <a:xfrm>
            <a:off x="457200" y="-171400"/>
            <a:ext cx="8229600" cy="1143000"/>
          </a:xfrm>
        </p:spPr>
        <p:txBody>
          <a:bodyPr>
            <a:normAutofit/>
          </a:bodyPr>
          <a:lstStyle/>
          <a:p>
            <a:r>
              <a:rPr lang="es-ES" sz="2000" dirty="0"/>
              <a:t>3. </a:t>
            </a:r>
            <a:r>
              <a:rPr lang="pt-BR" sz="2000" u="sng" dirty="0" err="1"/>
              <a:t>Aplicación</a:t>
            </a:r>
            <a:r>
              <a:rPr lang="pt-BR" sz="2000" u="sng" dirty="0"/>
              <a:t> </a:t>
            </a:r>
            <a:r>
              <a:rPr lang="pt-BR" sz="2000" u="sng" dirty="0" err="1"/>
              <a:t>del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6BEF8BB6-6F85-499C-A60D-E300050C629F}"/>
              </a:ext>
            </a:extLst>
          </p:cNvPr>
          <p:cNvSpPr>
            <a:spLocks noGrp="1"/>
          </p:cNvSpPr>
          <p:nvPr>
            <p:ph type="sldNum" sz="quarter" idx="12"/>
          </p:nvPr>
        </p:nvSpPr>
        <p:spPr/>
        <p:txBody>
          <a:bodyPr/>
          <a:lstStyle/>
          <a:p>
            <a:fld id="{5E738022-6E52-42C4-AF1D-8E1445909EE7}" type="slidenum">
              <a:rPr lang="pt-BR" smtClean="0"/>
              <a:t>19</a:t>
            </a:fld>
            <a:endParaRPr lang="pt-BR"/>
          </a:p>
        </p:txBody>
      </p:sp>
      <p:pic>
        <p:nvPicPr>
          <p:cNvPr id="6" name="Áudio 5">
            <a:hlinkClick r:id="" action="ppaction://media"/>
            <a:extLst>
              <a:ext uri="{FF2B5EF4-FFF2-40B4-BE49-F238E27FC236}">
                <a16:creationId xmlns:a16="http://schemas.microsoft.com/office/drawing/2014/main" id="{CB4092C9-B6C9-E940-8CBE-FEEF78E673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56013079"/>
      </p:ext>
    </p:extLst>
  </p:cSld>
  <p:clrMapOvr>
    <a:masterClrMapping/>
  </p:clrMapOvr>
  <mc:AlternateContent xmlns:mc="http://schemas.openxmlformats.org/markup-compatibility/2006">
    <mc:Choice xmlns:p14="http://schemas.microsoft.com/office/powerpoint/2010/main" Requires="p14">
      <p:transition spd="slow" p14:dur="2000" advTm="36638"/>
    </mc:Choice>
    <mc:Fallback>
      <p:transition spd="slow" advTm="366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764704"/>
                <a:ext cx="8435280" cy="5544616"/>
              </a:xfrm>
            </p:spPr>
            <p:txBody>
              <a:bodyPr>
                <a:noAutofit/>
              </a:bodyPr>
              <a:lstStyle/>
              <a:p>
                <a:pPr marL="109728" lvl="0" indent="0" algn="just">
                  <a:buNone/>
                </a:pPr>
                <a:r>
                  <a:rPr lang="pt-BR" sz="1400" dirty="0"/>
                  <a:t>Para la población de jubilados ordinarios (sin incluir jubilaciones por invalidez – </a:t>
                </a:r>
                <a:r>
                  <a:rPr lang="pt-BR" sz="1400" dirty="0" err="1"/>
                  <a:t>en</a:t>
                </a:r>
                <a:r>
                  <a:rPr lang="pt-BR" sz="1400" dirty="0"/>
                  <a:t> </a:t>
                </a:r>
                <a:r>
                  <a:rPr lang="pt-BR" sz="1400" dirty="0" err="1"/>
                  <a:t>adelante</a:t>
                </a:r>
                <a:r>
                  <a:rPr lang="pt-BR" sz="1400" dirty="0"/>
                  <a:t> sólo nos referimos a </a:t>
                </a:r>
                <a:r>
                  <a:rPr lang="pt-BR" sz="1400" dirty="0" err="1"/>
                  <a:t>estos</a:t>
                </a:r>
                <a:r>
                  <a:rPr lang="pt-BR" sz="1400" dirty="0"/>
                  <a:t> jubilados “ordinarios”), como también para la población de pensionados vitalicios (y sin límite de edad), de planes de previsión social o complementaria, se puede medir la adherencia de una determinada tabla de mortalidad/supervivencia a través de la comparación entre la reserva matemática esperada y la reserva matemática efectiva en un momento t &gt; 0, en conformidad con lo presentado abajo:</a:t>
                </a:r>
              </a:p>
              <a:p>
                <a:pPr marL="109728" lvl="0" indent="0" algn="just">
                  <a:buNone/>
                </a:pPr>
                <a:endParaRPr lang="pt-BR" sz="1400" dirty="0"/>
              </a:p>
              <a:p>
                <a:pPr marL="109728" lvl="0" indent="0" algn="just">
                  <a:buNone/>
                </a:pPr>
                <a:r>
                  <a:rPr lang="pt-BR" sz="1400" b="1" dirty="0"/>
                  <a:t>i.	</a:t>
                </a:r>
                <a:r>
                  <a:rPr lang="pt-BR" sz="1400" b="1" dirty="0" err="1"/>
                  <a:t>Definiciones</a:t>
                </a:r>
                <a:r>
                  <a:rPr lang="pt-BR" sz="1400" b="1" dirty="0"/>
                  <a:t>:</a:t>
                </a:r>
              </a:p>
              <a:p>
                <a:pPr marL="109728" lvl="0" indent="0" algn="just">
                  <a:buNone/>
                </a:pPr>
                <a:endParaRPr lang="pt-BR" sz="1400" dirty="0"/>
              </a:p>
              <a:p>
                <a:pPr marL="109728" lvl="0" indent="0" algn="just">
                  <a:buNone/>
                </a:pPr>
                <a:r>
                  <a:rPr lang="pt-BR" sz="1400" dirty="0"/>
                  <a:t>x  es la edad de cada jubilado o pensionado vitalicio del Plan en el  momento t = 0  (momento base).</a:t>
                </a:r>
              </a:p>
              <a:p>
                <a:pPr marL="109728" lvl="0" indent="0" algn="just">
                  <a:buNone/>
                </a:pPr>
                <a:endParaRPr lang="pt-BR" sz="1400" dirty="0"/>
              </a:p>
              <a:p>
                <a:pPr marL="109728" lvl="0" indent="0" algn="just">
                  <a:buNone/>
                </a:pPr>
                <a:r>
                  <a:rPr lang="pt-BR" sz="1400" dirty="0"/>
                  <a:t> </a:t>
                </a:r>
                <a14:m>
                  <m:oMath xmlns:m="http://schemas.openxmlformats.org/officeDocument/2006/math">
                    <m:sSub>
                      <m:sSubPr>
                        <m:ctrlPr>
                          <a:rPr lang="pt-BR" sz="1400" i="1" smtClean="0">
                            <a:latin typeface="Cambria Math" panose="02040503050406030204" pitchFamily="18" charset="0"/>
                            <a:ea typeface="Cambria Math" panose="02040503050406030204" pitchFamily="18" charset="0"/>
                          </a:rPr>
                        </m:ctrlPr>
                      </m:sSubPr>
                      <m:e>
                        <m:r>
                          <a:rPr lang="pt-BR" sz="1400" b="0" i="1" smtClean="0">
                            <a:latin typeface="Cambria Math" panose="02040503050406030204" pitchFamily="18" charset="0"/>
                            <a:ea typeface="Cambria Math" panose="02040503050406030204" pitchFamily="18" charset="0"/>
                          </a:rPr>
                          <m:t>𝐵</m:t>
                        </m:r>
                      </m:e>
                      <m:sub>
                        <m:r>
                          <a:rPr lang="pt-BR" sz="1400" b="0" i="1" smtClean="0">
                            <a:latin typeface="Cambria Math" panose="02040503050406030204" pitchFamily="18" charset="0"/>
                            <a:ea typeface="Cambria Math" panose="02040503050406030204" pitchFamily="18" charset="0"/>
                          </a:rPr>
                          <m:t>𝑥</m:t>
                        </m:r>
                      </m:sub>
                    </m:sSub>
                  </m:oMath>
                </a14:m>
                <a:r>
                  <a:rPr lang="pt-BR" sz="1400" dirty="0"/>
                  <a:t> es el total anualizado del beneficio de renta vitalicia de cada jubilado o de cada pensionado vitalicio del Plan en el momento futuro t &gt; 0 (momento base). </a:t>
                </a:r>
              </a:p>
              <a:p>
                <a:pPr marL="109728" lvl="0" indent="0" algn="just">
                  <a:buNone/>
                </a:pPr>
                <a:endParaRPr lang="pt-BR" sz="1400" dirty="0"/>
              </a:p>
              <a:p>
                <a:pPr marL="109728" lvl="0" indent="0" algn="just">
                  <a:buNone/>
                </a:pPr>
                <a:r>
                  <a:rPr lang="pt-BR" sz="1400" dirty="0"/>
                  <a:t>t  son los años transcurridos desde el momento inicial t = 0 (o sea, desde el momento base).</a:t>
                </a:r>
              </a:p>
              <a:p>
                <a:pPr marL="109728" lvl="0" indent="0" algn="just">
                  <a:buNone/>
                </a:pPr>
                <a:endParaRPr lang="pt-BR" sz="1400" dirty="0"/>
              </a:p>
              <a:p>
                <a:pPr marL="109728" lvl="0" indent="0" algn="just">
                  <a:buNone/>
                </a:pPr>
                <a14:m>
                  <m:oMathPara xmlns:m="http://schemas.openxmlformats.org/officeDocument/2006/math">
                    <m:oMathParaPr>
                      <m:jc m:val="centerGroup"/>
                    </m:oMathParaPr>
                    <m:oMath xmlns:m="http://schemas.openxmlformats.org/officeDocument/2006/math">
                      <m:sSubSup>
                        <m:sSubSupPr>
                          <m:ctrlPr>
                            <a:rPr lang="pt-BR" sz="1600" i="1" smtClean="0">
                              <a:effectLst/>
                              <a:latin typeface="Cambria Math" panose="02040503050406030204" pitchFamily="18" charset="0"/>
                            </a:rPr>
                          </m:ctrlPr>
                        </m:sSubSupPr>
                        <m:e>
                          <m:r>
                            <a:rPr lang="en-US" sz="1600" i="1">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sub>
                        <m:sup>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12</m:t>
                          </m:r>
                          <m:r>
                            <a:rPr lang="en-US" sz="1600">
                              <a:effectLst/>
                              <a:latin typeface="Cambria Math" panose="02040503050406030204" pitchFamily="18" charset="0"/>
                              <a:ea typeface="Calibri" panose="020F0502020204030204" pitchFamily="34" charset="0"/>
                              <a:cs typeface="Times New Roman" panose="02020603050405020304" pitchFamily="18" charset="0"/>
                            </a:rPr>
                            <m:t>)</m:t>
                          </m:r>
                        </m:sup>
                      </m:sSubSup>
                      <m:r>
                        <a:rPr lang="en-US" sz="1600" i="1">
                          <a:effectLst/>
                          <a:latin typeface="Cambria Math" panose="02040503050406030204" pitchFamily="18" charset="0"/>
                          <a:ea typeface="Calibri" panose="020F0502020204030204" pitchFamily="34" charset="0"/>
                          <a:cs typeface="Times New Roman" panose="02020603050405020304" pitchFamily="18" charset="0"/>
                        </a:rPr>
                        <m:t>= </m:t>
                      </m:r>
                      <m:f>
                        <m:fPr>
                          <m:ctrlPr>
                            <a:rPr lang="pt-BR" sz="1600" i="1">
                              <a:effectLst/>
                              <a:latin typeface="Cambria Math" panose="02040503050406030204" pitchFamily="18" charset="0"/>
                            </a:rPr>
                          </m:ctrlPr>
                        </m:fPr>
                        <m:num>
                          <m:sSub>
                            <m:sSubPr>
                              <m:ctrlPr>
                                <a:rPr lang="pt-BR" sz="1600" i="1">
                                  <a:effectLst/>
                                  <a:latin typeface="Cambria Math" panose="02040503050406030204" pitchFamily="18" charset="0"/>
                                </a:rPr>
                              </m:ctrlPr>
                            </m:sSubPr>
                            <m:e>
                              <m:r>
                                <a:rPr lang="en-US" sz="1600" i="1">
                                  <a:effectLst/>
                                  <a:latin typeface="Cambria Math" panose="02040503050406030204" pitchFamily="18" charset="0"/>
                                  <a:ea typeface="Calibri" panose="020F0502020204030204" pitchFamily="34" charset="0"/>
                                  <a:cs typeface="Times New Roman" panose="02020603050405020304" pitchFamily="18" charset="0"/>
                                </a:rPr>
                                <m:t>𝑁</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sub>
                          </m:sSub>
                        </m:num>
                        <m:den>
                          <m:sSub>
                            <m:sSubPr>
                              <m:ctrlPr>
                                <a:rPr lang="pt-BR" sz="1600" i="1">
                                  <a:effectLst/>
                                  <a:latin typeface="Cambria Math" panose="02040503050406030204" pitchFamily="18" charset="0"/>
                                </a:rPr>
                              </m:ctrlPr>
                            </m:sSubPr>
                            <m:e>
                              <m:r>
                                <a:rPr lang="en-US" sz="16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sub>
                          </m:sSub>
                        </m:den>
                      </m:f>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r>
                        <m:rPr>
                          <m:nor/>
                        </m:rPr>
                        <a:rPr lang="en-US" sz="1600" i="1">
                          <a:effectLst/>
                          <a:latin typeface="Cambria Math" panose="02040503050406030204" pitchFamily="18" charset="0"/>
                          <a:ea typeface="Calibri" panose="020F0502020204030204" pitchFamily="34" charset="0"/>
                          <a:cs typeface="Times New Roman" panose="02020603050405020304" pitchFamily="18" charset="0"/>
                        </a:rPr>
                        <m:t>−</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f>
                        <m:fPr>
                          <m:ctrlPr>
                            <a:rPr lang="pt-BR" sz="1600" i="1">
                              <a:effectLst/>
                              <a:latin typeface="Cambria Math" panose="02040503050406030204" pitchFamily="18" charset="0"/>
                            </a:rPr>
                          </m:ctrlPr>
                        </m:fPr>
                        <m:num>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13</m:t>
                          </m:r>
                        </m:num>
                        <m:den>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24</m:t>
                          </m:r>
                        </m:den>
                      </m:f>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  </m:t>
                      </m:r>
                      <m:sSub>
                        <m:sSubPr>
                          <m:ctrlPr>
                            <a:rPr lang="pt-BR" sz="1600" i="1">
                              <a:effectLst/>
                              <a:latin typeface="Cambria Math" panose="02040503050406030204" pitchFamily="18" charset="0"/>
                            </a:rPr>
                          </m:ctrlPr>
                        </m:sSubPr>
                        <m:e>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N</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en-US" sz="16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ctrlPr>
                            <a:rPr lang="pt-BR" sz="1600" i="1">
                              <a:effectLst/>
                              <a:latin typeface="Cambria Math" panose="02040503050406030204" pitchFamily="18" charset="0"/>
                            </a:rPr>
                          </m:ctrlPr>
                        </m:naryPr>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𝑡</m:t>
                          </m:r>
                          <m:r>
                            <a:rPr lang="en-US" sz="1600" i="1">
                              <a:effectLst/>
                              <a:latin typeface="Cambria Math" panose="02040503050406030204" pitchFamily="18" charset="0"/>
                              <a:ea typeface="Calibri" panose="020F0502020204030204" pitchFamily="34" charset="0"/>
                              <a:cs typeface="Times New Roman" panose="02020603050405020304" pitchFamily="18" charset="0"/>
                            </a:rPr>
                            <m:t>=0</m:t>
                          </m:r>
                        </m:sub>
                        <m:sup>
                          <m:r>
                            <a:rPr lang="en-US" sz="1600" i="1">
                              <a:effectLst/>
                              <a:latin typeface="Cambria Math" panose="02040503050406030204" pitchFamily="18" charset="0"/>
                              <a:ea typeface="Calibri" panose="020F0502020204030204" pitchFamily="34" charset="0"/>
                              <a:cs typeface="Times New Roman" panose="02020603050405020304" pitchFamily="18" charset="0"/>
                            </a:rPr>
                            <m:t>𝑤</m:t>
                          </m:r>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600" i="1">
                              <a:effectLst/>
                              <a:latin typeface="Cambria Math" panose="02040503050406030204" pitchFamily="18" charset="0"/>
                              <a:ea typeface="Calibri" panose="020F0502020204030204" pitchFamily="34" charset="0"/>
                              <a:cs typeface="Times New Roman" panose="02020603050405020304" pitchFamily="18" charset="0"/>
                            </a:rPr>
                            <m:t>−1</m:t>
                          </m:r>
                        </m:sup>
                        <m:e/>
                      </m:nary>
                      <m:sSub>
                        <m:sSubPr>
                          <m:ctrlPr>
                            <a:rPr lang="pt-BR" sz="1600" i="1">
                              <a:effectLst/>
                              <a:latin typeface="Cambria Math" panose="02040503050406030204" pitchFamily="18" charset="0"/>
                            </a:rPr>
                          </m:ctrlPr>
                        </m:sSubPr>
                        <m:e>
                          <m:r>
                            <a:rPr lang="en-US" sz="16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𝑡</m:t>
                          </m:r>
                        </m:sub>
                      </m:sSub>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e</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pt-BR" sz="1600" i="1">
                              <a:effectLst/>
                              <a:latin typeface="Cambria Math" panose="02040503050406030204" pitchFamily="18" charset="0"/>
                            </a:rPr>
                          </m:ctrlPr>
                        </m:sSubPr>
                        <m:e>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D</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US" sz="16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pt-BR" sz="1600" i="1">
                              <a:effectLst/>
                              <a:latin typeface="Cambria Math" panose="02040503050406030204" pitchFamily="18" charset="0"/>
                            </a:rPr>
                          </m:ctrlPr>
                        </m:sSupPr>
                        <m:e>
                          <m:r>
                            <a:rPr lang="en-US" sz="1600" i="1">
                              <a:effectLst/>
                              <a:latin typeface="Cambria Math" panose="02040503050406030204" pitchFamily="18" charset="0"/>
                              <a:ea typeface="Calibri" panose="020F0502020204030204" pitchFamily="34" charset="0"/>
                              <a:cs typeface="Times New Roman" panose="02020603050405020304" pitchFamily="18" charset="0"/>
                            </a:rPr>
                            <m:t>𝑣</m:t>
                          </m:r>
                        </m:e>
                        <m:sup>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𝑡</m:t>
                          </m:r>
                        </m:sup>
                      </m:sSup>
                      <m:r>
                        <a:rPr lang="en-US" sz="1600" i="1">
                          <a:effectLst/>
                          <a:latin typeface="Cambria Math" panose="02040503050406030204" pitchFamily="18" charset="0"/>
                          <a:ea typeface="Calibri" panose="020F0502020204030204" pitchFamily="34" charset="0"/>
                          <a:cs typeface="Cambria Math" panose="020405030504060302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pt-BR" sz="1600" i="1">
                              <a:effectLst/>
                              <a:latin typeface="Cambria Math" panose="02040503050406030204" pitchFamily="18" charset="0"/>
                            </a:rPr>
                          </m:ctrlPr>
                        </m:sSubPr>
                        <m:e>
                          <m:r>
                            <a:rPr lang="en-US" sz="1600" i="1">
                              <a:effectLst/>
                              <a:latin typeface="Cambria Math" panose="02040503050406030204" pitchFamily="18" charset="0"/>
                              <a:ea typeface="Calibri" panose="020F0502020204030204" pitchFamily="34" charset="0"/>
                              <a:cs typeface="Times New Roman" panose="02020603050405020304" pitchFamily="18" charset="0"/>
                            </a:rPr>
                            <m:t>𝓁</m:t>
                          </m:r>
                        </m:e>
                        <m:sub>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t</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sub>
                      </m:sSub>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s</m:t>
                      </m:r>
                      <m:r>
                        <m:rPr>
                          <m:nor/>
                        </m:rPr>
                        <a:rPr lang="pt-BR" sz="1600" b="0" i="0" smtClean="0">
                          <a:effectLst/>
                          <a:latin typeface="Cambria Math" panose="02040503050406030204" pitchFamily="18" charset="0"/>
                          <a:ea typeface="Calibri" panose="020F0502020204030204" pitchFamily="34" charset="0"/>
                          <a:cs typeface="Times New Roman" panose="02020603050405020304" pitchFamily="18" charset="0"/>
                        </a:rPr>
                        <m:t>i</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endo</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pt-BR" sz="1600" i="1">
                              <a:effectLst/>
                              <a:latin typeface="Cambria Math" panose="02040503050406030204" pitchFamily="18" charset="0"/>
                            </a:rPr>
                          </m:ctrlPr>
                        </m:sSupPr>
                        <m:e>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v</m:t>
                          </m:r>
                        </m:e>
                        <m:sup>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y</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 </m:t>
                          </m:r>
                        </m:sup>
                      </m:sSup>
                      <m:r>
                        <a:rPr lang="en-US" sz="1600" i="1">
                          <a:effectLst/>
                          <a:latin typeface="Cambria Math" panose="02040503050406030204" pitchFamily="18" charset="0"/>
                          <a:ea typeface="Calibri" panose="020F0502020204030204" pitchFamily="34" charset="0"/>
                          <a:cs typeface="Times New Roman" panose="02020603050405020304" pitchFamily="18" charset="0"/>
                        </a:rPr>
                        <m:t>= (</m:t>
                      </m:r>
                      <m:r>
                        <m:rPr>
                          <m:nor/>
                        </m:rPr>
                        <a:rPr lang="en-US" sz="1600">
                          <a:effectLst/>
                          <a:latin typeface="Cambria Math" panose="02040503050406030204" pitchFamily="18" charset="0"/>
                          <a:ea typeface="Calibri" panose="020F0502020204030204" pitchFamily="34" charset="0"/>
                          <a:cs typeface="Times New Roman" panose="02020603050405020304" pitchFamily="18" charset="0"/>
                        </a:rPr>
                        <m:t>1 </m:t>
                      </m:r>
                      <m:r>
                        <a:rPr lang="en-US" sz="16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𝑖</m:t>
                      </m:r>
                      <m:sSup>
                        <m:sSupPr>
                          <m:ctrlPr>
                            <a:rPr lang="pt-BR" sz="1600" i="1">
                              <a:effectLst/>
                              <a:latin typeface="Cambria Math" panose="02040503050406030204" pitchFamily="18" charset="0"/>
                            </a:rPr>
                          </m:ctrlPr>
                        </m:sSupPr>
                        <m:e>
                          <m:r>
                            <a:rPr lang="en-US" sz="1600" i="1">
                              <a:effectLst/>
                              <a:latin typeface="Cambria Math" panose="02040503050406030204" pitchFamily="18" charset="0"/>
                              <a:ea typeface="Calibri" panose="020F0502020204030204" pitchFamily="34" charset="0"/>
                              <a:cs typeface="Times New Roman" panose="02020603050405020304" pitchFamily="18" charset="0"/>
                            </a:rPr>
                            <m:t>)</m:t>
                          </m:r>
                        </m:e>
                        <m:sup>
                          <m:r>
                            <a:rPr lang="en-US" sz="1600" i="1">
                              <a:effectLst/>
                              <a:latin typeface="Cambria Math" panose="02040503050406030204" pitchFamily="18" charset="0"/>
                              <a:ea typeface="Calibri" panose="020F0502020204030204" pitchFamily="34" charset="0"/>
                              <a:cs typeface="Times New Roman" panose="02020603050405020304" pitchFamily="18" charset="0"/>
                            </a:rPr>
                            <m:t>−</m:t>
                          </m:r>
                          <m:r>
                            <a:rPr lang="en-US" sz="1600" i="1">
                              <a:effectLst/>
                              <a:latin typeface="Cambria Math" panose="02040503050406030204" pitchFamily="18" charset="0"/>
                              <a:ea typeface="Calibri" panose="020F0502020204030204" pitchFamily="34" charset="0"/>
                              <a:cs typeface="Times New Roman" panose="02020603050405020304" pitchFamily="18" charset="0"/>
                            </a:rPr>
                            <m:t>𝑦</m:t>
                          </m:r>
                        </m:sup>
                      </m:sSup>
                    </m:oMath>
                  </m:oMathPara>
                </a14:m>
                <a:endParaRPr lang="pt-BR" sz="14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764704"/>
                <a:ext cx="8435280" cy="5544616"/>
              </a:xfrm>
              <a:blipFill>
                <a:blip r:embed="rId4"/>
                <a:stretch>
                  <a:fillRect t="-110" r="-217"/>
                </a:stretch>
              </a:blipFill>
            </p:spPr>
            <p:txBody>
              <a:bodyPr/>
              <a:lstStyle/>
              <a:p>
                <a:r>
                  <a:rPr lang="pt-BR">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1. </a:t>
            </a:r>
            <a:r>
              <a:rPr lang="es-ES" sz="2000" u="sng" dirty="0"/>
              <a:t>El Método Montello:</a:t>
            </a:r>
            <a:endParaRPr lang="pt-BR" sz="2000" b="1" u="sng" dirty="0"/>
          </a:p>
        </p:txBody>
      </p:sp>
      <p:sp>
        <p:nvSpPr>
          <p:cNvPr id="5" name="Marcador de número de diapositiva 4">
            <a:extLst>
              <a:ext uri="{FF2B5EF4-FFF2-40B4-BE49-F238E27FC236}">
                <a16:creationId xmlns:a16="http://schemas.microsoft.com/office/drawing/2014/main" id="{EF4855D7-0142-498D-8615-73D40CDFD38D}"/>
              </a:ext>
            </a:extLst>
          </p:cNvPr>
          <p:cNvSpPr>
            <a:spLocks noGrp="1"/>
          </p:cNvSpPr>
          <p:nvPr>
            <p:ph type="sldNum" sz="quarter" idx="12"/>
          </p:nvPr>
        </p:nvSpPr>
        <p:spPr/>
        <p:txBody>
          <a:bodyPr/>
          <a:lstStyle/>
          <a:p>
            <a:fld id="{5E738022-6E52-42C4-AF1D-8E1445909EE7}" type="slidenum">
              <a:rPr lang="pt-BR" smtClean="0"/>
              <a:t>2</a:t>
            </a:fld>
            <a:endParaRPr lang="pt-BR"/>
          </a:p>
        </p:txBody>
      </p:sp>
      <p:pic>
        <p:nvPicPr>
          <p:cNvPr id="6" name="Áudio 5">
            <a:hlinkClick r:id="" action="ppaction://media"/>
            <a:extLst>
              <a:ext uri="{FF2B5EF4-FFF2-40B4-BE49-F238E27FC236}">
                <a16:creationId xmlns:a16="http://schemas.microsoft.com/office/drawing/2014/main" id="{C4A2EEA3-A64F-BA41-8128-BB277D8B09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4222492143"/>
      </p:ext>
    </p:extLst>
  </p:cSld>
  <p:clrMapOvr>
    <a:masterClrMapping/>
  </p:clrMapOvr>
  <mc:AlternateContent xmlns:mc="http://schemas.openxmlformats.org/markup-compatibility/2006">
    <mc:Choice xmlns:p14="http://schemas.microsoft.com/office/powerpoint/2010/main" Requires="p14">
      <p:transition spd="slow" p14:dur="2000" advTm="46806"/>
    </mc:Choice>
    <mc:Fallback>
      <p:transition spd="slow" advTm="468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Por un análisis puramente cuantitativo de los resultados obtenidos por el test de adherencia  denominado por Método Montello, la tabla más adecuada considerando el Beneficio Unitario, conforme ya fué dicho, es la Tabla de Mortalidad AT-2000 (masculina). Pero, considerando </a:t>
            </a:r>
            <a:r>
              <a:rPr lang="pt-BR" sz="1400" dirty="0" err="1"/>
              <a:t>el</a:t>
            </a:r>
            <a:r>
              <a:rPr lang="pt-BR" sz="1400" dirty="0"/>
              <a:t> Beneficio </a:t>
            </a:r>
            <a:r>
              <a:rPr lang="pt-BR" sz="1400" dirty="0" err="1"/>
              <a:t>Efectivo</a:t>
            </a:r>
            <a:r>
              <a:rPr lang="pt-BR" sz="1400" dirty="0"/>
              <a:t>, </a:t>
            </a:r>
            <a:r>
              <a:rPr lang="pt-BR" sz="1400" dirty="0" err="1"/>
              <a:t>la</a:t>
            </a:r>
            <a:r>
              <a:rPr lang="pt-BR" sz="1400" dirty="0"/>
              <a:t> tabla más adequada es </a:t>
            </a:r>
            <a:r>
              <a:rPr lang="pt-BR" sz="1400" dirty="0" err="1"/>
              <a:t>la</a:t>
            </a:r>
            <a:r>
              <a:rPr lang="pt-BR" sz="1400" dirty="0"/>
              <a:t> Tabla de </a:t>
            </a:r>
            <a:r>
              <a:rPr lang="pt-BR" sz="1400" dirty="0" err="1"/>
              <a:t>Mortalidad</a:t>
            </a:r>
            <a:r>
              <a:rPr lang="pt-BR" sz="1400" dirty="0"/>
              <a:t> SUSEP BR-</a:t>
            </a:r>
            <a:r>
              <a:rPr lang="pt-BR" sz="1400" dirty="0" err="1"/>
              <a:t>EMSsb</a:t>
            </a:r>
            <a:r>
              <a:rPr lang="pt-BR" sz="1400" dirty="0"/>
              <a:t>-v 2010 (masculina) suavizada </a:t>
            </a:r>
            <a:r>
              <a:rPr lang="pt-BR" sz="1400" dirty="0" err="1"/>
              <a:t>en</a:t>
            </a:r>
            <a:r>
              <a:rPr lang="pt-BR" sz="1400" dirty="0"/>
              <a:t> 10%.</a:t>
            </a:r>
          </a:p>
          <a:p>
            <a:pPr marL="109728" indent="0" algn="just">
              <a:lnSpc>
                <a:spcPct val="150000"/>
              </a:lnSpc>
              <a:buNone/>
            </a:pPr>
            <a:endParaRPr lang="pt-BR" sz="1400" dirty="0"/>
          </a:p>
        </p:txBody>
      </p:sp>
      <p:sp>
        <p:nvSpPr>
          <p:cNvPr id="2" name="Título 1"/>
          <p:cNvSpPr>
            <a:spLocks noGrp="1"/>
          </p:cNvSpPr>
          <p:nvPr>
            <p:ph type="title"/>
          </p:nvPr>
        </p:nvSpPr>
        <p:spPr>
          <a:xfrm>
            <a:off x="457200" y="-171400"/>
            <a:ext cx="8229600" cy="1143000"/>
          </a:xfrm>
        </p:spPr>
        <p:txBody>
          <a:bodyPr>
            <a:normAutofit/>
          </a:bodyPr>
          <a:lstStyle/>
          <a:p>
            <a:r>
              <a:rPr lang="es-ES" sz="2000" dirty="0"/>
              <a:t>4. </a:t>
            </a:r>
            <a:r>
              <a:rPr lang="pt-BR" sz="2000" u="sng" dirty="0" err="1"/>
              <a:t>Interpretación</a:t>
            </a:r>
            <a:r>
              <a:rPr lang="pt-BR" sz="2000" u="sng" dirty="0"/>
              <a:t> de </a:t>
            </a:r>
            <a:r>
              <a:rPr lang="pt-BR" sz="2000" u="sng" dirty="0" err="1"/>
              <a:t>los</a:t>
            </a:r>
            <a:r>
              <a:rPr lang="pt-BR" sz="2000" u="sng" dirty="0"/>
              <a:t> Resultados</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59278705-3036-4B74-A517-853160325BF2}"/>
              </a:ext>
            </a:extLst>
          </p:cNvPr>
          <p:cNvSpPr>
            <a:spLocks noGrp="1"/>
          </p:cNvSpPr>
          <p:nvPr>
            <p:ph type="sldNum" sz="quarter" idx="12"/>
          </p:nvPr>
        </p:nvSpPr>
        <p:spPr/>
        <p:txBody>
          <a:bodyPr/>
          <a:lstStyle/>
          <a:p>
            <a:fld id="{5E738022-6E52-42C4-AF1D-8E1445909EE7}" type="slidenum">
              <a:rPr lang="pt-BR" smtClean="0"/>
              <a:t>20</a:t>
            </a:fld>
            <a:endParaRPr lang="pt-BR"/>
          </a:p>
        </p:txBody>
      </p:sp>
      <p:pic>
        <p:nvPicPr>
          <p:cNvPr id="4" name="Áudio 3">
            <a:hlinkClick r:id="" action="ppaction://media"/>
            <a:extLst>
              <a:ext uri="{FF2B5EF4-FFF2-40B4-BE49-F238E27FC236}">
                <a16:creationId xmlns:a16="http://schemas.microsoft.com/office/drawing/2014/main" id="{1CEE1382-BE7E-4A43-8B62-6CE226AB3A6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492424058"/>
      </p:ext>
    </p:extLst>
  </p:cSld>
  <p:clrMapOvr>
    <a:masterClrMapping/>
  </p:clrMapOvr>
  <mc:AlternateContent xmlns:mc="http://schemas.openxmlformats.org/markup-compatibility/2006">
    <mc:Choice xmlns:p14="http://schemas.microsoft.com/office/powerpoint/2010/main" Requires="p14">
      <p:transition spd="slow" p14:dur="2000" advTm="26522"/>
    </mc:Choice>
    <mc:Fallback>
      <p:transition spd="slow" advTm="265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algn="just">
              <a:lnSpc>
                <a:spcPct val="150000"/>
              </a:lnSpc>
            </a:pPr>
            <a:r>
              <a:rPr lang="pt-BR" sz="1400" dirty="0"/>
              <a:t>Un punto a considerar, en un análisis cualitativo (usando el Beneficio Efectivo), es que en los últimos dos quinquenios (2009 a 2013 e 2010 a 2014) hubo un aumento razonable en el nivel de adherencia, siendo que en el quinquenio 2010 a 2014 otras tablas, con menor nivel de sobrevivencia que la Tabla de Mortalidade SUSEP BR-EMSsb-v 2010 (masculina) suavizada en 10%, apresentaron, usando el Beneficio Efectivo, un índice de adherencia superior a 1,0000 (uno) y, de esa manera, considerando que, tomando por base el Beneficio Unitario, todas las tablas de mortalidad consideradas, excepto la Tabla de Mortalidad AT-83 (masculina), presentaron, en promedio, un índice de adherencia superior a 1,0000, </a:t>
            </a:r>
          </a:p>
          <a:p>
            <a:pPr algn="just">
              <a:lnSpc>
                <a:spcPct val="150000"/>
              </a:lnSpc>
            </a:pPr>
            <a:r>
              <a:rPr lang="pt-BR" sz="1400" dirty="0"/>
              <a:t>hay indicativos para aceptar también, las Tablas de Mortalidad SUSEP BR-EMSsb-v 2010 (masculina) e SUSEP BR-EMSsb-v 2015 (masculina) como adecuadas para representar el nivel de sobrevivencia de la población aquí considerada de empresas de energia del Nordeste y del Sur/Sudeste de Brasil para fines de calcular actuarialmente el Valor Actual de los Compromisos Futuros de los Beneficios pagados por sobrevivencia.</a:t>
            </a:r>
          </a:p>
        </p:txBody>
      </p:sp>
      <p:sp>
        <p:nvSpPr>
          <p:cNvPr id="2" name="Título 1"/>
          <p:cNvSpPr>
            <a:spLocks noGrp="1"/>
          </p:cNvSpPr>
          <p:nvPr>
            <p:ph type="title"/>
          </p:nvPr>
        </p:nvSpPr>
        <p:spPr>
          <a:xfrm>
            <a:off x="457200" y="-171400"/>
            <a:ext cx="8229600" cy="1143000"/>
          </a:xfrm>
        </p:spPr>
        <p:txBody>
          <a:bodyPr>
            <a:normAutofit/>
          </a:bodyPr>
          <a:lstStyle/>
          <a:p>
            <a:r>
              <a:rPr lang="es-ES" sz="2000" dirty="0"/>
              <a:t>4. </a:t>
            </a:r>
            <a:r>
              <a:rPr lang="pt-BR" sz="2000" u="sng" dirty="0" err="1"/>
              <a:t>Interpretación</a:t>
            </a:r>
            <a:r>
              <a:rPr lang="pt-BR" sz="2000" u="sng" dirty="0"/>
              <a:t> de </a:t>
            </a:r>
            <a:r>
              <a:rPr lang="pt-BR" sz="2000" u="sng" dirty="0" err="1"/>
              <a:t>los</a:t>
            </a:r>
            <a:r>
              <a:rPr lang="pt-BR" sz="2000" u="sng" dirty="0"/>
              <a:t> Resultados</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9B0A375E-2502-4505-AF3C-701B85FA343C}"/>
              </a:ext>
            </a:extLst>
          </p:cNvPr>
          <p:cNvSpPr>
            <a:spLocks noGrp="1"/>
          </p:cNvSpPr>
          <p:nvPr>
            <p:ph type="sldNum" sz="quarter" idx="12"/>
          </p:nvPr>
        </p:nvSpPr>
        <p:spPr/>
        <p:txBody>
          <a:bodyPr/>
          <a:lstStyle/>
          <a:p>
            <a:fld id="{5E738022-6E52-42C4-AF1D-8E1445909EE7}" type="slidenum">
              <a:rPr lang="pt-BR" smtClean="0"/>
              <a:t>21</a:t>
            </a:fld>
            <a:endParaRPr lang="pt-BR"/>
          </a:p>
        </p:txBody>
      </p:sp>
      <p:pic>
        <p:nvPicPr>
          <p:cNvPr id="4" name="Áudio 3">
            <a:hlinkClick r:id="" action="ppaction://media"/>
            <a:extLst>
              <a:ext uri="{FF2B5EF4-FFF2-40B4-BE49-F238E27FC236}">
                <a16:creationId xmlns:a16="http://schemas.microsoft.com/office/drawing/2014/main" id="{28C91B61-59D4-5B44-9A08-9A153CD1F58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71664853"/>
      </p:ext>
    </p:extLst>
  </p:cSld>
  <p:clrMapOvr>
    <a:masterClrMapping/>
  </p:clrMapOvr>
  <mc:AlternateContent xmlns:mc="http://schemas.openxmlformats.org/markup-compatibility/2006">
    <mc:Choice xmlns:p14="http://schemas.microsoft.com/office/powerpoint/2010/main" Requires="p14">
      <p:transition spd="slow" p14:dur="2000" advTm="149016"/>
    </mc:Choice>
    <mc:Fallback>
      <p:transition spd="slow" advTm="149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Es importante destacar el hecho de que la ponderación, con base en el Beneficio Efectivo, en el proceso de selección de la Tabla de Mortalidad (Supervivencia) para calcular actuarialmente el Valor Actual de los Compromisos Futuros de esos Planes de Benefícios Definidos a lo largo del tiempo de duración de los correspondientes Beneficios de Jubilación y de Pensión Vitalicia, exige uma población de Jubilados/Pensionados mucho mayor que la que es necesaria cuando se utiliza el Beneficio Unitario (Beneficio igual para todos), ya que una muerte o una “no muerte” de una persona con un alto valor de Beneficio tiene el mismo peso de la muerte o de la “no muerte” de diversas personas de Benefícios con valores reducidos, y en este contexto, en que la cantidad de datos no es lo ideal, el resultado obtenido utilizandose el Beneficio Unitario puede perfectamente ser el que será considerado para la selección de la Tabla de Mortalidad (Sobrevivencia) a ser adoptada.</a:t>
            </a:r>
          </a:p>
        </p:txBody>
      </p:sp>
      <p:sp>
        <p:nvSpPr>
          <p:cNvPr id="2" name="Título 1"/>
          <p:cNvSpPr>
            <a:spLocks noGrp="1"/>
          </p:cNvSpPr>
          <p:nvPr>
            <p:ph type="title"/>
          </p:nvPr>
        </p:nvSpPr>
        <p:spPr>
          <a:xfrm>
            <a:off x="457200" y="-171400"/>
            <a:ext cx="8229600" cy="1143000"/>
          </a:xfrm>
        </p:spPr>
        <p:txBody>
          <a:bodyPr>
            <a:normAutofit/>
          </a:bodyPr>
          <a:lstStyle/>
          <a:p>
            <a:r>
              <a:rPr lang="es-ES" sz="2000" dirty="0"/>
              <a:t>4. </a:t>
            </a:r>
            <a:r>
              <a:rPr lang="pt-BR" sz="2000" u="sng" dirty="0" err="1"/>
              <a:t>Interpretación</a:t>
            </a:r>
            <a:r>
              <a:rPr lang="pt-BR" sz="2000" u="sng" dirty="0"/>
              <a:t> de </a:t>
            </a:r>
            <a:r>
              <a:rPr lang="pt-BR" sz="2000" u="sng" dirty="0" err="1"/>
              <a:t>los</a:t>
            </a:r>
            <a:r>
              <a:rPr lang="pt-BR" sz="2000" u="sng" dirty="0"/>
              <a:t> Resultados</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700DDB35-BF77-43B8-82FE-58F74B2D3D0A}"/>
              </a:ext>
            </a:extLst>
          </p:cNvPr>
          <p:cNvSpPr>
            <a:spLocks noGrp="1"/>
          </p:cNvSpPr>
          <p:nvPr>
            <p:ph type="sldNum" sz="quarter" idx="12"/>
          </p:nvPr>
        </p:nvSpPr>
        <p:spPr/>
        <p:txBody>
          <a:bodyPr/>
          <a:lstStyle/>
          <a:p>
            <a:fld id="{5E738022-6E52-42C4-AF1D-8E1445909EE7}" type="slidenum">
              <a:rPr lang="pt-BR" smtClean="0"/>
              <a:t>22</a:t>
            </a:fld>
            <a:endParaRPr lang="pt-BR"/>
          </a:p>
        </p:txBody>
      </p:sp>
      <p:pic>
        <p:nvPicPr>
          <p:cNvPr id="4" name="Áudio 3">
            <a:hlinkClick r:id="" action="ppaction://media"/>
            <a:extLst>
              <a:ext uri="{FF2B5EF4-FFF2-40B4-BE49-F238E27FC236}">
                <a16:creationId xmlns:a16="http://schemas.microsoft.com/office/drawing/2014/main" id="{EE4975AD-6799-1A48-A732-543F9EE8196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353702717"/>
      </p:ext>
    </p:extLst>
  </p:cSld>
  <p:clrMapOvr>
    <a:masterClrMapping/>
  </p:clrMapOvr>
  <mc:AlternateContent xmlns:mc="http://schemas.openxmlformats.org/markup-compatibility/2006">
    <mc:Choice xmlns:p14="http://schemas.microsoft.com/office/powerpoint/2010/main" Requires="p14">
      <p:transition spd="slow" p14:dur="2000" advTm="77554"/>
    </mc:Choice>
    <mc:Fallback>
      <p:transition spd="slow" advTm="77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050" dirty="0"/>
              <a:t>GRÁFICO 4.1: Histograma (General) de </a:t>
            </a:r>
            <a:r>
              <a:rPr lang="pt-BR" sz="1050" dirty="0" err="1"/>
              <a:t>Frecuencia</a:t>
            </a:r>
            <a:r>
              <a:rPr lang="pt-BR" sz="1050" dirty="0"/>
              <a:t> de </a:t>
            </a:r>
            <a:r>
              <a:rPr lang="pt-BR" sz="1050" dirty="0" err="1"/>
              <a:t>los</a:t>
            </a:r>
            <a:r>
              <a:rPr lang="pt-BR" sz="1050" dirty="0"/>
              <a:t> Jubilados </a:t>
            </a:r>
            <a:r>
              <a:rPr lang="pt-BR" sz="1050" dirty="0" err="1"/>
              <a:t>sin</a:t>
            </a:r>
            <a:r>
              <a:rPr lang="pt-BR" sz="1050" dirty="0"/>
              <a:t> ser por Invalidez y de </a:t>
            </a:r>
            <a:r>
              <a:rPr lang="pt-BR" sz="1050" dirty="0" err="1"/>
              <a:t>los</a:t>
            </a:r>
            <a:r>
              <a:rPr lang="pt-BR" sz="1050" dirty="0"/>
              <a:t> Pensionados </a:t>
            </a:r>
            <a:r>
              <a:rPr lang="pt-BR" sz="1050" dirty="0" err="1"/>
              <a:t>Vitalicios</a:t>
            </a:r>
            <a:r>
              <a:rPr lang="pt-BR" sz="1050" dirty="0"/>
              <a:t> por </a:t>
            </a:r>
            <a:r>
              <a:rPr lang="pt-BR" sz="1050" dirty="0" err="1"/>
              <a:t>clase</a:t>
            </a:r>
            <a:r>
              <a:rPr lang="pt-BR" sz="1050" dirty="0"/>
              <a:t> de Renta</a:t>
            </a:r>
          </a:p>
          <a:p>
            <a:pPr marL="4121150"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r>
              <a:rPr lang="pt-BR" sz="1050" dirty="0"/>
              <a:t>Hasta R$ 1.000,00:		8594 personas   (43,59%)</a:t>
            </a:r>
          </a:p>
          <a:p>
            <a:pPr marL="4121150" indent="0" algn="just">
              <a:lnSpc>
                <a:spcPct val="150000"/>
              </a:lnSpc>
              <a:buNone/>
            </a:pPr>
            <a:r>
              <a:rPr lang="pt-BR" sz="1050" dirty="0"/>
              <a:t>Entre R$ 1.000,00 y R$ 3.000,00:	6369 personas   (34,12%)</a:t>
            </a:r>
          </a:p>
          <a:p>
            <a:pPr marL="4121150" indent="0" algn="just">
              <a:lnSpc>
                <a:spcPct val="150000"/>
              </a:lnSpc>
              <a:buNone/>
            </a:pPr>
            <a:r>
              <a:rPr lang="pt-BR" sz="1050" dirty="0"/>
              <a:t>Entre R$ 3.000,00 y R$ 5.000,00: 1971 personas	   (11,86%)</a:t>
            </a:r>
          </a:p>
          <a:p>
            <a:pPr marL="4121150" indent="0" algn="just">
              <a:lnSpc>
                <a:spcPct val="150000"/>
              </a:lnSpc>
              <a:buNone/>
            </a:pPr>
            <a:r>
              <a:rPr lang="pt-BR" sz="1050" dirty="0"/>
              <a:t>Entre R$ 5.000,00 y R$ 7.000,00:	921 pessoas	   (5,31%)</a:t>
            </a:r>
          </a:p>
          <a:p>
            <a:pPr marL="4121150" indent="0" algn="just">
              <a:lnSpc>
                <a:spcPct val="150000"/>
              </a:lnSpc>
              <a:buNone/>
            </a:pPr>
            <a:r>
              <a:rPr lang="pt-BR" sz="1050" dirty="0"/>
              <a:t>Mayor que R$ 7.000,00:	671 pessoas	   (5,12%)</a:t>
            </a:r>
          </a:p>
          <a:p>
            <a:pPr marL="4121150"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endParaRPr lang="pt-BR" sz="1050" dirty="0"/>
          </a:p>
          <a:p>
            <a:pPr marL="87313" indent="0" algn="just">
              <a:lnSpc>
                <a:spcPct val="150000"/>
              </a:lnSpc>
              <a:buNone/>
            </a:pPr>
            <a:endParaRPr lang="pt-BR" sz="1050" dirty="0"/>
          </a:p>
          <a:p>
            <a:pPr marL="87313" indent="0" algn="just">
              <a:lnSpc>
                <a:spcPct val="150000"/>
              </a:lnSpc>
              <a:buNone/>
            </a:pPr>
            <a:endParaRPr lang="pt-BR" sz="1050" dirty="0"/>
          </a:p>
          <a:p>
            <a:pPr marL="87313" indent="0" algn="just">
              <a:lnSpc>
                <a:spcPct val="150000"/>
              </a:lnSpc>
              <a:buNone/>
            </a:pPr>
            <a:r>
              <a:rPr lang="pt-BR" sz="1050" dirty="0"/>
              <a:t>EL Gráfico 3.5 muestra el promedio de la frecuencia de Jubilados /Pensionados Vitalicios en cada clase de Benefício Efectivo en las poblaciones iniciales de cada quinquenio. Podemos ver que </a:t>
            </a:r>
            <a:r>
              <a:rPr lang="pt-BR" sz="1050" dirty="0" err="1"/>
              <a:t>la</a:t>
            </a:r>
            <a:r>
              <a:rPr lang="pt-BR" sz="1050" dirty="0"/>
              <a:t> </a:t>
            </a:r>
            <a:r>
              <a:rPr lang="pt-BR" sz="1050" dirty="0" err="1"/>
              <a:t>gran</a:t>
            </a:r>
            <a:r>
              <a:rPr lang="pt-BR" sz="1050" dirty="0"/>
              <a:t> </a:t>
            </a:r>
            <a:r>
              <a:rPr lang="pt-BR" sz="1050" dirty="0" err="1"/>
              <a:t>mayoria</a:t>
            </a:r>
            <a:r>
              <a:rPr lang="pt-BR" sz="1050" dirty="0"/>
              <a:t> </a:t>
            </a:r>
            <a:r>
              <a:rPr lang="pt-BR" sz="1050" dirty="0" err="1"/>
              <a:t>tiene</a:t>
            </a:r>
            <a:r>
              <a:rPr lang="pt-BR" sz="1050" dirty="0"/>
              <a:t> </a:t>
            </a:r>
            <a:r>
              <a:rPr lang="pt-BR" sz="1050" dirty="0" err="1"/>
              <a:t>un</a:t>
            </a:r>
            <a:r>
              <a:rPr lang="pt-BR" sz="1050" dirty="0"/>
              <a:t> beneficio menor que R$ 3.000,00.</a:t>
            </a:r>
          </a:p>
        </p:txBody>
      </p:sp>
      <p:sp>
        <p:nvSpPr>
          <p:cNvPr id="2" name="Título 1"/>
          <p:cNvSpPr>
            <a:spLocks noGrp="1"/>
          </p:cNvSpPr>
          <p:nvPr>
            <p:ph type="title"/>
          </p:nvPr>
        </p:nvSpPr>
        <p:spPr>
          <a:xfrm>
            <a:off x="457200" y="-171400"/>
            <a:ext cx="8229600" cy="1143000"/>
          </a:xfrm>
        </p:spPr>
        <p:txBody>
          <a:bodyPr>
            <a:normAutofit/>
          </a:bodyPr>
          <a:lstStyle/>
          <a:p>
            <a:r>
              <a:rPr lang="es-ES" sz="2000" dirty="0"/>
              <a:t>4. </a:t>
            </a:r>
            <a:r>
              <a:rPr lang="pt-BR" sz="2000" u="sng" dirty="0" err="1"/>
              <a:t>Interpretación</a:t>
            </a:r>
            <a:r>
              <a:rPr lang="pt-BR" sz="2000" u="sng" dirty="0"/>
              <a:t> de </a:t>
            </a:r>
            <a:r>
              <a:rPr lang="pt-BR" sz="2000" u="sng" dirty="0" err="1"/>
              <a:t>los</a:t>
            </a:r>
            <a:r>
              <a:rPr lang="pt-BR" sz="2000" u="sng" dirty="0"/>
              <a:t> Resultados</a:t>
            </a:r>
            <a:r>
              <a:rPr lang="es-ES" sz="2000" u="sng" dirty="0"/>
              <a:t>:</a:t>
            </a:r>
            <a:endParaRPr lang="pt-BR" sz="2000" b="1" u="sng" dirty="0"/>
          </a:p>
        </p:txBody>
      </p:sp>
      <p:pic>
        <p:nvPicPr>
          <p:cNvPr id="4" name="Imagem 3">
            <a:extLst>
              <a:ext uri="{FF2B5EF4-FFF2-40B4-BE49-F238E27FC236}">
                <a16:creationId xmlns:a16="http://schemas.microsoft.com/office/drawing/2014/main" id="{C2663FA7-4109-463E-B4ED-4C261FB36876}"/>
              </a:ext>
            </a:extLst>
          </p:cNvPr>
          <p:cNvPicPr>
            <a:picLocks noChangeAspect="1"/>
          </p:cNvPicPr>
          <p:nvPr/>
        </p:nvPicPr>
        <p:blipFill>
          <a:blip r:embed="rId4"/>
          <a:stretch>
            <a:fillRect/>
          </a:stretch>
        </p:blipFill>
        <p:spPr>
          <a:xfrm>
            <a:off x="611560" y="1268760"/>
            <a:ext cx="3672408" cy="3688729"/>
          </a:xfrm>
          <a:prstGeom prst="rect">
            <a:avLst/>
          </a:prstGeom>
        </p:spPr>
      </p:pic>
      <p:sp>
        <p:nvSpPr>
          <p:cNvPr id="6" name="Marcador de número de diapositiva 5">
            <a:extLst>
              <a:ext uri="{FF2B5EF4-FFF2-40B4-BE49-F238E27FC236}">
                <a16:creationId xmlns:a16="http://schemas.microsoft.com/office/drawing/2014/main" id="{0197E065-39DD-4816-B5A1-46E83578C8AD}"/>
              </a:ext>
            </a:extLst>
          </p:cNvPr>
          <p:cNvSpPr>
            <a:spLocks noGrp="1"/>
          </p:cNvSpPr>
          <p:nvPr>
            <p:ph type="sldNum" sz="quarter" idx="12"/>
          </p:nvPr>
        </p:nvSpPr>
        <p:spPr/>
        <p:txBody>
          <a:bodyPr/>
          <a:lstStyle/>
          <a:p>
            <a:fld id="{5E738022-6E52-42C4-AF1D-8E1445909EE7}" type="slidenum">
              <a:rPr lang="pt-BR" smtClean="0"/>
              <a:t>23</a:t>
            </a:fld>
            <a:endParaRPr lang="pt-BR"/>
          </a:p>
        </p:txBody>
      </p:sp>
      <p:pic>
        <p:nvPicPr>
          <p:cNvPr id="5" name="Áudio 4">
            <a:hlinkClick r:id="" action="ppaction://media"/>
            <a:extLst>
              <a:ext uri="{FF2B5EF4-FFF2-40B4-BE49-F238E27FC236}">
                <a16:creationId xmlns:a16="http://schemas.microsoft.com/office/drawing/2014/main" id="{E183E869-FE43-534B-8DA1-DCF23174034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088209382"/>
      </p:ext>
    </p:extLst>
  </p:cSld>
  <p:clrMapOvr>
    <a:masterClrMapping/>
  </p:clrMapOvr>
  <mc:AlternateContent xmlns:mc="http://schemas.openxmlformats.org/markup-compatibility/2006">
    <mc:Choice xmlns:p14="http://schemas.microsoft.com/office/powerpoint/2010/main" Requires="p14">
      <p:transition spd="slow" p14:dur="2000" advTm="243449"/>
    </mc:Choice>
    <mc:Fallback>
      <p:transition spd="slow" advTm="2434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050" dirty="0"/>
              <a:t>GRÁFICO 4.2: Beneficio Total Acumulado de los Jubilados/Pensionados Vitalicios por clase de Renta</a:t>
            </a:r>
          </a:p>
          <a:p>
            <a:pPr marL="109728"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r>
              <a:rPr lang="pt-BR" sz="1050" dirty="0"/>
              <a:t>Hasta R$ 1.000,00:		R$ 3.925.638,94   (9,91%)</a:t>
            </a:r>
          </a:p>
          <a:p>
            <a:pPr marL="4121150" indent="0" algn="just">
              <a:lnSpc>
                <a:spcPct val="150000"/>
              </a:lnSpc>
              <a:buNone/>
            </a:pPr>
            <a:r>
              <a:rPr lang="pt-BR" sz="1050" dirty="0"/>
              <a:t>Entre R$ 1.000,00 y R$ 3.000,00:	R$ 11.443.034,12 (29,83%)</a:t>
            </a:r>
          </a:p>
          <a:p>
            <a:pPr marL="4121150" indent="0" algn="just">
              <a:lnSpc>
                <a:spcPct val="150000"/>
              </a:lnSpc>
              <a:buNone/>
            </a:pPr>
            <a:r>
              <a:rPr lang="pt-BR" sz="1050" dirty="0"/>
              <a:t>Entre R$ 3.000,00 y R$ 5.000,00:	R$ 7.480.7123,57 (21,80%)</a:t>
            </a:r>
          </a:p>
          <a:p>
            <a:pPr marL="4121150" indent="0" algn="just">
              <a:lnSpc>
                <a:spcPct val="150000"/>
              </a:lnSpc>
              <a:buNone/>
            </a:pPr>
            <a:r>
              <a:rPr lang="pt-BR" sz="1050" dirty="0"/>
              <a:t>Entre R$ 5.000,00 y R$ 7.000,00:	R$ 5.402.595,14   (15,05%)</a:t>
            </a:r>
          </a:p>
          <a:p>
            <a:pPr marL="4121150" indent="0" algn="just">
              <a:lnSpc>
                <a:spcPct val="150000"/>
              </a:lnSpc>
              <a:buNone/>
            </a:pPr>
            <a:r>
              <a:rPr lang="pt-BR" sz="1050" dirty="0"/>
              <a:t>Mayor que R$ 7.000,00:	R$ 6.012.728,96   (23,41%)</a:t>
            </a:r>
          </a:p>
          <a:p>
            <a:pPr marL="4121150" indent="0" algn="just">
              <a:lnSpc>
                <a:spcPct val="150000"/>
              </a:lnSpc>
              <a:buNone/>
            </a:pPr>
            <a:endParaRPr lang="pt-BR" sz="1050" dirty="0"/>
          </a:p>
          <a:p>
            <a:pPr marL="4121150" indent="0" algn="just">
              <a:lnSpc>
                <a:spcPct val="150000"/>
              </a:lnSpc>
              <a:buNone/>
            </a:pPr>
            <a:endParaRPr lang="pt-BR" sz="1050" dirty="0"/>
          </a:p>
          <a:p>
            <a:pPr marL="4121150" indent="0" algn="just">
              <a:lnSpc>
                <a:spcPct val="150000"/>
              </a:lnSpc>
              <a:buNone/>
            </a:pPr>
            <a:endParaRPr lang="pt-BR" sz="1050" dirty="0"/>
          </a:p>
          <a:p>
            <a:pPr marL="87313" indent="0" algn="just">
              <a:lnSpc>
                <a:spcPct val="150000"/>
              </a:lnSpc>
              <a:buNone/>
            </a:pPr>
            <a:endParaRPr lang="pt-BR" sz="1050" dirty="0"/>
          </a:p>
          <a:p>
            <a:pPr marL="87313" indent="0" algn="just">
              <a:lnSpc>
                <a:spcPct val="150000"/>
              </a:lnSpc>
              <a:buNone/>
            </a:pPr>
            <a:endParaRPr lang="pt-BR" sz="1050" dirty="0"/>
          </a:p>
        </p:txBody>
      </p:sp>
      <p:sp>
        <p:nvSpPr>
          <p:cNvPr id="2" name="Título 1"/>
          <p:cNvSpPr>
            <a:spLocks noGrp="1"/>
          </p:cNvSpPr>
          <p:nvPr>
            <p:ph type="title"/>
          </p:nvPr>
        </p:nvSpPr>
        <p:spPr>
          <a:xfrm>
            <a:off x="457200" y="-171400"/>
            <a:ext cx="8229600" cy="1143000"/>
          </a:xfrm>
        </p:spPr>
        <p:txBody>
          <a:bodyPr>
            <a:normAutofit/>
          </a:bodyPr>
          <a:lstStyle/>
          <a:p>
            <a:r>
              <a:rPr lang="es-ES" sz="2000" dirty="0"/>
              <a:t>4. </a:t>
            </a:r>
            <a:r>
              <a:rPr lang="pt-BR" sz="2000" u="sng" dirty="0" err="1"/>
              <a:t>Interpretación</a:t>
            </a:r>
            <a:r>
              <a:rPr lang="pt-BR" sz="2000" u="sng" dirty="0"/>
              <a:t> de </a:t>
            </a:r>
            <a:r>
              <a:rPr lang="pt-BR" sz="2000" u="sng" dirty="0" err="1"/>
              <a:t>los</a:t>
            </a:r>
            <a:r>
              <a:rPr lang="pt-BR" sz="2000" u="sng" dirty="0"/>
              <a:t> Resultados</a:t>
            </a:r>
            <a:r>
              <a:rPr lang="es-ES" sz="2000" u="sng" dirty="0"/>
              <a:t>:</a:t>
            </a:r>
            <a:endParaRPr lang="pt-BR" sz="2000" b="1" u="sng" dirty="0"/>
          </a:p>
        </p:txBody>
      </p:sp>
      <p:pic>
        <p:nvPicPr>
          <p:cNvPr id="5" name="Imagem 4">
            <a:extLst>
              <a:ext uri="{FF2B5EF4-FFF2-40B4-BE49-F238E27FC236}">
                <a16:creationId xmlns:a16="http://schemas.microsoft.com/office/drawing/2014/main" id="{64711862-79DA-4461-83B1-AA55E81127F8}"/>
              </a:ext>
            </a:extLst>
          </p:cNvPr>
          <p:cNvPicPr>
            <a:picLocks noChangeAspect="1"/>
          </p:cNvPicPr>
          <p:nvPr/>
        </p:nvPicPr>
        <p:blipFill>
          <a:blip r:embed="rId4"/>
          <a:stretch>
            <a:fillRect/>
          </a:stretch>
        </p:blipFill>
        <p:spPr>
          <a:xfrm>
            <a:off x="611560" y="1252438"/>
            <a:ext cx="3672408" cy="3688730"/>
          </a:xfrm>
          <a:prstGeom prst="rect">
            <a:avLst/>
          </a:prstGeom>
        </p:spPr>
      </p:pic>
      <p:sp>
        <p:nvSpPr>
          <p:cNvPr id="6" name="Marcador de número de diapositiva 5">
            <a:extLst>
              <a:ext uri="{FF2B5EF4-FFF2-40B4-BE49-F238E27FC236}">
                <a16:creationId xmlns:a16="http://schemas.microsoft.com/office/drawing/2014/main" id="{8077FFFF-5CB2-4D57-9197-AA1B088DDA6B}"/>
              </a:ext>
            </a:extLst>
          </p:cNvPr>
          <p:cNvSpPr>
            <a:spLocks noGrp="1"/>
          </p:cNvSpPr>
          <p:nvPr>
            <p:ph type="sldNum" sz="quarter" idx="12"/>
          </p:nvPr>
        </p:nvSpPr>
        <p:spPr/>
        <p:txBody>
          <a:bodyPr/>
          <a:lstStyle/>
          <a:p>
            <a:fld id="{5E738022-6E52-42C4-AF1D-8E1445909EE7}" type="slidenum">
              <a:rPr lang="pt-BR" smtClean="0"/>
              <a:t>24</a:t>
            </a:fld>
            <a:endParaRPr lang="pt-BR"/>
          </a:p>
        </p:txBody>
      </p:sp>
      <p:pic>
        <p:nvPicPr>
          <p:cNvPr id="7" name="Áudio 6">
            <a:hlinkClick r:id="" action="ppaction://media"/>
            <a:extLst>
              <a:ext uri="{FF2B5EF4-FFF2-40B4-BE49-F238E27FC236}">
                <a16:creationId xmlns:a16="http://schemas.microsoft.com/office/drawing/2014/main" id="{A041D2FA-EC96-014D-A880-624AAA0D199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4281843219"/>
      </p:ext>
    </p:extLst>
  </p:cSld>
  <p:clrMapOvr>
    <a:masterClrMapping/>
  </p:clrMapOvr>
  <mc:AlternateContent xmlns:mc="http://schemas.openxmlformats.org/markup-compatibility/2006">
    <mc:Choice xmlns:p14="http://schemas.microsoft.com/office/powerpoint/2010/main" Requires="p14">
      <p:transition spd="slow" p14:dur="2000" advTm="55578"/>
    </mc:Choice>
    <mc:Fallback>
      <p:transition spd="slow" advTm="555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algn="just">
              <a:lnSpc>
                <a:spcPct val="150000"/>
              </a:lnSpc>
            </a:pPr>
            <a:r>
              <a:rPr lang="pt-BR" sz="1200" dirty="0"/>
              <a:t>EL Gráfico 4.2 muestra el promedio del Beneficio Acumulado por Clase de Renta de Benefício Efectivo de los Jubilados /Pensionados Vitalicios en las poblaciones iniciales de cada quinquenio. </a:t>
            </a:r>
          </a:p>
          <a:p>
            <a:pPr algn="just">
              <a:lnSpc>
                <a:spcPct val="150000"/>
              </a:lnSpc>
            </a:pPr>
            <a:r>
              <a:rPr lang="pt-BR" sz="1200" dirty="0"/>
              <a:t>Se observa que la influencia de aquellos que tienen un benefício más alto,en el total de los beneficios, es mucho mayor que lo observado en relación a la frecuencia de personas en la misma clase. </a:t>
            </a:r>
          </a:p>
          <a:p>
            <a:pPr algn="just">
              <a:lnSpc>
                <a:spcPct val="150000"/>
              </a:lnSpc>
            </a:pPr>
            <a:r>
              <a:rPr lang="pt-BR" sz="1200" dirty="0"/>
              <a:t>Si compararmos la clase “Mayor que R$ 7.000,00”, tenemos que 5,12% de los /Pensionados Vitalicios representan 23,41% del total de los Beneficios, en cuanto a aquellos de la clase  “Hasta R$ 1.000,00” representan 43,59% del total de los referidos Jubilados/Pensionados y solamente 9,91% en el caso del total de los Beneficios.</a:t>
            </a:r>
          </a:p>
          <a:p>
            <a:pPr algn="just">
              <a:lnSpc>
                <a:spcPct val="150000"/>
              </a:lnSpc>
            </a:pPr>
            <a:r>
              <a:rPr lang="pt-BR" sz="1200" dirty="0"/>
              <a:t> Así, queda claro que el impacto en la Reserva, cuando ocurre la muerte o “no muerte” de esos Jubilados/Pensionados de mayor Beneficio Efectivo, es mucho mayor cuando es  comparado con otro, con beneficio menor. </a:t>
            </a:r>
          </a:p>
          <a:p>
            <a:pPr algn="just">
              <a:lnSpc>
                <a:spcPct val="150000"/>
              </a:lnSpc>
            </a:pPr>
            <a:r>
              <a:rPr lang="pt-BR" sz="1200" dirty="0"/>
              <a:t>Para contemplar ese problema, sería necesaria una población bien mayor de Jubilados/Pensionados en las clases de personas con Benefícios más altos, de manera que la Reserva Efectiva no sea tan influenciada por la muerte ou “no muerte” de un reducido grupo de Jubilados sin ser por Invalidez/Pensionados Vitalicios.</a:t>
            </a:r>
          </a:p>
        </p:txBody>
      </p:sp>
      <p:sp>
        <p:nvSpPr>
          <p:cNvPr id="2" name="Título 1"/>
          <p:cNvSpPr>
            <a:spLocks noGrp="1"/>
          </p:cNvSpPr>
          <p:nvPr>
            <p:ph type="title"/>
          </p:nvPr>
        </p:nvSpPr>
        <p:spPr>
          <a:xfrm>
            <a:off x="457200" y="-171400"/>
            <a:ext cx="8229600" cy="1143000"/>
          </a:xfrm>
        </p:spPr>
        <p:txBody>
          <a:bodyPr>
            <a:normAutofit/>
          </a:bodyPr>
          <a:lstStyle/>
          <a:p>
            <a:r>
              <a:rPr lang="es-ES" sz="2000" dirty="0"/>
              <a:t>4. </a:t>
            </a:r>
            <a:r>
              <a:rPr lang="pt-BR" sz="2000" u="sng" dirty="0" err="1"/>
              <a:t>Interpretación</a:t>
            </a:r>
            <a:r>
              <a:rPr lang="pt-BR" sz="2000" u="sng" dirty="0"/>
              <a:t> de </a:t>
            </a:r>
            <a:r>
              <a:rPr lang="pt-BR" sz="2000" u="sng" dirty="0" err="1"/>
              <a:t>los</a:t>
            </a:r>
            <a:r>
              <a:rPr lang="pt-BR" sz="2000" u="sng" dirty="0"/>
              <a:t> Resultados</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7145B4BD-DABE-4797-A97C-4D3ECBEFE7A7}"/>
              </a:ext>
            </a:extLst>
          </p:cNvPr>
          <p:cNvSpPr>
            <a:spLocks noGrp="1"/>
          </p:cNvSpPr>
          <p:nvPr>
            <p:ph type="sldNum" sz="quarter" idx="12"/>
          </p:nvPr>
        </p:nvSpPr>
        <p:spPr/>
        <p:txBody>
          <a:bodyPr/>
          <a:lstStyle/>
          <a:p>
            <a:fld id="{5E738022-6E52-42C4-AF1D-8E1445909EE7}" type="slidenum">
              <a:rPr lang="pt-BR" smtClean="0"/>
              <a:t>25</a:t>
            </a:fld>
            <a:endParaRPr lang="pt-BR"/>
          </a:p>
        </p:txBody>
      </p:sp>
      <p:pic>
        <p:nvPicPr>
          <p:cNvPr id="4" name="Áudio 3">
            <a:hlinkClick r:id="" action="ppaction://media"/>
            <a:extLst>
              <a:ext uri="{FF2B5EF4-FFF2-40B4-BE49-F238E27FC236}">
                <a16:creationId xmlns:a16="http://schemas.microsoft.com/office/drawing/2014/main" id="{0D4038C7-C810-184D-9FE0-8D137B66386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556629082"/>
      </p:ext>
    </p:extLst>
  </p:cSld>
  <p:clrMapOvr>
    <a:masterClrMapping/>
  </p:clrMapOvr>
  <mc:AlternateContent xmlns:mc="http://schemas.openxmlformats.org/markup-compatibility/2006">
    <mc:Choice xmlns:p14="http://schemas.microsoft.com/office/powerpoint/2010/main" Requires="p14">
      <p:transition spd="slow" p14:dur="2000" advTm="38124"/>
    </mc:Choice>
    <mc:Fallback>
      <p:transition spd="slow" advTm="381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764704"/>
                <a:ext cx="8435280" cy="5544616"/>
              </a:xfrm>
            </p:spPr>
            <p:txBody>
              <a:bodyPr>
                <a:noAutofit/>
              </a:bodyPr>
              <a:lstStyle/>
              <a:p>
                <a:pPr marL="109728" lvl="0" indent="0" algn="just">
                  <a:buNone/>
                </a:pPr>
                <a:r>
                  <a:rPr lang="pt-BR" sz="1400" b="1" dirty="0"/>
                  <a:t>ii.	Fórmula de cálculo de </a:t>
                </a:r>
                <a:r>
                  <a:rPr lang="pt-BR" sz="1400" b="1" dirty="0" err="1"/>
                  <a:t>las</a:t>
                </a:r>
                <a:r>
                  <a:rPr lang="pt-BR" sz="1400" b="1" dirty="0"/>
                  <a:t> Reservas </a:t>
                </a:r>
                <a:r>
                  <a:rPr lang="pt-BR" sz="1400" b="1" dirty="0" err="1"/>
                  <a:t>Efectivas</a:t>
                </a:r>
                <a:r>
                  <a:rPr lang="pt-BR" sz="1400" b="1" dirty="0"/>
                  <a:t>:</a:t>
                </a:r>
              </a:p>
              <a:p>
                <a:pPr marL="109728" lvl="0" indent="0" algn="just">
                  <a:buNone/>
                </a:pPr>
                <a:r>
                  <a:rPr lang="pt-BR" sz="1400" dirty="0"/>
                  <a:t> </a:t>
                </a:r>
                <a14:m>
                  <m:oMath xmlns:m="http://schemas.openxmlformats.org/officeDocument/2006/math">
                    <m:sSub>
                      <m:sSubPr>
                        <m:ctrlPr>
                          <a:rPr lang="pt-BR" sz="1400" i="1">
                            <a:latin typeface="Cambria Math" panose="02040503050406030204" pitchFamily="18" charset="0"/>
                          </a:rPr>
                        </m:ctrlPr>
                      </m:sSubPr>
                      <m:e>
                        <m:r>
                          <a:rPr lang="pt-BR" sz="1400">
                            <a:latin typeface="Cambria Math" panose="02040503050406030204" pitchFamily="18" charset="0"/>
                          </a:rPr>
                          <m:t>𝑅𝐸</m:t>
                        </m:r>
                      </m:e>
                      <m:sub>
                        <m:r>
                          <a:rPr lang="pt-BR" sz="1400">
                            <a:latin typeface="Cambria Math" panose="02040503050406030204" pitchFamily="18" charset="0"/>
                          </a:rPr>
                          <m:t>𝑡</m:t>
                        </m:r>
                      </m:sub>
                    </m:sSub>
                    <m:r>
                      <a:rPr lang="pt-BR" sz="1400">
                        <a:latin typeface="Cambria Math" panose="02040503050406030204" pitchFamily="18" charset="0"/>
                      </a:rPr>
                      <m:t>=(13∙</m:t>
                    </m:r>
                    <m:sSub>
                      <m:sSubPr>
                        <m:ctrlPr>
                          <a:rPr lang="pt-BR" sz="1400" i="1">
                            <a:latin typeface="Cambria Math" panose="02040503050406030204" pitchFamily="18" charset="0"/>
                          </a:rPr>
                        </m:ctrlPr>
                      </m:sSubPr>
                      <m:e>
                        <m:r>
                          <a:rPr lang="pt-BR" sz="1400">
                            <a:latin typeface="Cambria Math" panose="02040503050406030204" pitchFamily="18" charset="0"/>
                          </a:rPr>
                          <m:t>𝐵</m:t>
                        </m:r>
                      </m:e>
                      <m:sub>
                        <m:r>
                          <a:rPr lang="pt-BR" sz="1400">
                            <a:latin typeface="Cambria Math" panose="02040503050406030204" pitchFamily="18" charset="0"/>
                          </a:rPr>
                          <m:t>𝑥</m:t>
                        </m:r>
                      </m:sub>
                    </m:sSub>
                    <m:r>
                      <a:rPr lang="pt-BR" sz="1400">
                        <a:latin typeface="Cambria Math" panose="02040503050406030204" pitchFamily="18" charset="0"/>
                      </a:rPr>
                      <m:t>∙</m:t>
                    </m:r>
                    <m:sSubSup>
                      <m:sSubSupPr>
                        <m:ctrlPr>
                          <a:rPr lang="pt-BR" sz="1400" i="1">
                            <a:latin typeface="Cambria Math" panose="02040503050406030204" pitchFamily="18" charset="0"/>
                          </a:rPr>
                        </m:ctrlPr>
                      </m:sSubSupPr>
                      <m:e>
                        <m:r>
                          <a:rPr lang="pt-BR" sz="1400">
                            <a:latin typeface="Cambria Math" panose="02040503050406030204" pitchFamily="18" charset="0"/>
                          </a:rPr>
                          <m:t>𝑎</m:t>
                        </m:r>
                      </m:e>
                      <m:sub>
                        <m:r>
                          <a:rPr lang="pt-BR" sz="1400">
                            <a:latin typeface="Cambria Math" panose="02040503050406030204" pitchFamily="18" charset="0"/>
                          </a:rPr>
                          <m:t>𝑥</m:t>
                        </m:r>
                        <m:r>
                          <a:rPr lang="pt-BR" sz="1400">
                            <a:latin typeface="Cambria Math" panose="02040503050406030204" pitchFamily="18" charset="0"/>
                          </a:rPr>
                          <m:t>+</m:t>
                        </m:r>
                        <m:r>
                          <a:rPr lang="pt-BR" sz="1400">
                            <a:latin typeface="Cambria Math" panose="02040503050406030204" pitchFamily="18" charset="0"/>
                          </a:rPr>
                          <m:t>𝑡</m:t>
                        </m:r>
                      </m:sub>
                      <m:sup>
                        <m:d>
                          <m:dPr>
                            <m:ctrlPr>
                              <a:rPr lang="pt-BR" sz="1400" i="1">
                                <a:latin typeface="Cambria Math" panose="02040503050406030204" pitchFamily="18" charset="0"/>
                              </a:rPr>
                            </m:ctrlPr>
                          </m:dPr>
                          <m:e>
                            <m:r>
                              <a:rPr lang="pt-BR" sz="1400">
                                <a:latin typeface="Cambria Math" panose="02040503050406030204" pitchFamily="18" charset="0"/>
                              </a:rPr>
                              <m:t>12</m:t>
                            </m:r>
                          </m:e>
                        </m:d>
                      </m:sup>
                    </m:sSubSup>
                    <m:r>
                      <a:rPr lang="pt-BR" sz="1400">
                        <a:latin typeface="Cambria Math" panose="02040503050406030204" pitchFamily="18" charset="0"/>
                      </a:rPr>
                      <m:t>)</m:t>
                    </m:r>
                  </m:oMath>
                </a14:m>
                <a:r>
                  <a:rPr lang="pt-BR" sz="1400" dirty="0"/>
                  <a:t>, para cada jubilado o para cada pensionado vitalicio del Plan, que formaba parte el mismo a la edad x y que haya sobrevivido a la edad x + t;</a:t>
                </a:r>
                <a:endParaRPr lang="pt-BR" sz="1400" b="1" dirty="0">
                  <a:solidFill>
                    <a:srgbClr val="FF0000"/>
                  </a:solidFill>
                </a:endParaRPr>
              </a:p>
              <a:p>
                <a:pPr marL="109728" lvl="0" indent="0" algn="just">
                  <a:buNone/>
                </a:pPr>
                <a:r>
                  <a:rPr lang="pt-BR" sz="1400" dirty="0"/>
                  <a:t> </a:t>
                </a:r>
                <a14:m>
                  <m:oMath xmlns:m="http://schemas.openxmlformats.org/officeDocument/2006/math">
                    <m:nary>
                      <m:naryPr>
                        <m:chr m:val="∑"/>
                        <m:subHide m:val="on"/>
                        <m:supHide m:val="on"/>
                        <m:ctrlPr>
                          <a:rPr lang="pt-BR" sz="1400" i="1" smtClean="0">
                            <a:latin typeface="Cambria Math" panose="02040503050406030204" pitchFamily="18" charset="0"/>
                          </a:rPr>
                        </m:ctrlPr>
                      </m:naryPr>
                      <m:sub/>
                      <m:sup/>
                      <m:e>
                        <m:sSub>
                          <m:sSubPr>
                            <m:ctrlPr>
                              <a:rPr lang="pt-BR" sz="1400" i="1" smtClean="0">
                                <a:latin typeface="Cambria Math" panose="02040503050406030204" pitchFamily="18" charset="0"/>
                              </a:rPr>
                            </m:ctrlPr>
                          </m:sSubPr>
                          <m:e>
                            <m:r>
                              <a:rPr lang="pt-BR" sz="1400" b="0" i="1" smtClean="0">
                                <a:latin typeface="Cambria Math" panose="02040503050406030204" pitchFamily="18" charset="0"/>
                              </a:rPr>
                              <m:t>𝑅𝐸</m:t>
                            </m:r>
                          </m:e>
                          <m:sub>
                            <m:r>
                              <a:rPr lang="pt-BR" sz="1400" b="0" i="1" smtClean="0">
                                <a:latin typeface="Cambria Math" panose="02040503050406030204" pitchFamily="18" charset="0"/>
                              </a:rPr>
                              <m:t>𝑡</m:t>
                            </m:r>
                          </m:sub>
                        </m:sSub>
                      </m:e>
                    </m:nary>
                    <m:r>
                      <a:rPr lang="pt-BR" sz="1400" b="0" i="0" smtClean="0">
                        <a:latin typeface="Cambria Math" panose="02040503050406030204" pitchFamily="18" charset="0"/>
                      </a:rPr>
                      <m:t> </m:t>
                    </m:r>
                  </m:oMath>
                </a14:m>
                <a:r>
                  <a:rPr lang="pt-BR" sz="1400" dirty="0"/>
                  <a:t>es, por </a:t>
                </a:r>
                <a:r>
                  <a:rPr lang="pt-BR" sz="1400" dirty="0" err="1"/>
                  <a:t>lo</a:t>
                </a:r>
                <a:r>
                  <a:rPr lang="pt-BR" sz="1400" dirty="0"/>
                  <a:t> tanto, </a:t>
                </a:r>
                <a:r>
                  <a:rPr lang="pt-BR" sz="1400" dirty="0" err="1"/>
                  <a:t>el</a:t>
                </a:r>
                <a:r>
                  <a:rPr lang="pt-BR" sz="1400" dirty="0"/>
                  <a:t> total de </a:t>
                </a:r>
                <a:r>
                  <a:rPr lang="pt-BR" sz="1400" dirty="0" err="1"/>
                  <a:t>la</a:t>
                </a:r>
                <a:r>
                  <a:rPr lang="pt-BR" sz="1400" dirty="0"/>
                  <a:t> Reserva Matemática </a:t>
                </a:r>
                <a:r>
                  <a:rPr lang="pt-BR" sz="1400" dirty="0" err="1"/>
                  <a:t>Efectiva</a:t>
                </a:r>
                <a:r>
                  <a:rPr lang="pt-BR" sz="1400" dirty="0"/>
                  <a:t> </a:t>
                </a:r>
                <a:r>
                  <a:rPr lang="pt-BR" sz="1400" dirty="0" err="1"/>
                  <a:t>del</a:t>
                </a:r>
                <a:r>
                  <a:rPr lang="pt-BR" sz="1400" dirty="0"/>
                  <a:t> </a:t>
                </a:r>
                <a:r>
                  <a:rPr lang="pt-BR" sz="1400" dirty="0" err="1"/>
                  <a:t>Plan</a:t>
                </a:r>
                <a:r>
                  <a:rPr lang="pt-BR" sz="1400" dirty="0"/>
                  <a:t> </a:t>
                </a:r>
                <a:r>
                  <a:rPr lang="pt-BR" sz="1400" dirty="0" err="1"/>
                  <a:t>en</a:t>
                </a:r>
                <a:r>
                  <a:rPr lang="pt-BR" sz="1400" dirty="0"/>
                  <a:t> </a:t>
                </a:r>
                <a:r>
                  <a:rPr lang="pt-BR" sz="1400" dirty="0" err="1"/>
                  <a:t>el</a:t>
                </a:r>
                <a:r>
                  <a:rPr lang="pt-BR" sz="1400" dirty="0"/>
                  <a:t> momento t &gt; 0.</a:t>
                </a:r>
              </a:p>
              <a:p>
                <a:pPr marL="109728" lvl="0" indent="0" algn="just">
                  <a:buNone/>
                </a:pPr>
                <a:endParaRPr lang="pt-BR" sz="1400" dirty="0"/>
              </a:p>
              <a:p>
                <a:pPr marL="109728" lvl="0" indent="0" algn="just">
                  <a:buNone/>
                </a:pPr>
                <a:r>
                  <a:rPr lang="pt-BR" sz="1400" b="1" dirty="0" err="1"/>
                  <a:t>iii</a:t>
                </a:r>
                <a:r>
                  <a:rPr lang="pt-BR" sz="1400" b="1" dirty="0"/>
                  <a:t>.	Fórmula de cálculo de </a:t>
                </a:r>
                <a:r>
                  <a:rPr lang="pt-BR" sz="1400" b="1" dirty="0" err="1"/>
                  <a:t>las</a:t>
                </a:r>
                <a:r>
                  <a:rPr lang="pt-BR" sz="1400" b="1" dirty="0"/>
                  <a:t> Reservas Esperadas:</a:t>
                </a:r>
              </a:p>
              <a:p>
                <a:pPr marL="109728" lvl="0" indent="0" algn="just">
                  <a:buNone/>
                </a:pPr>
                <a14:m>
                  <m:oMath xmlns:m="http://schemas.openxmlformats.org/officeDocument/2006/math">
                    <m:sSub>
                      <m:sSubPr>
                        <m:ctrlPr>
                          <a:rPr lang="pt-BR" sz="1400" i="1" smtClean="0">
                            <a:latin typeface="Cambria Math" panose="02040503050406030204" pitchFamily="18" charset="0"/>
                          </a:rPr>
                        </m:ctrlPr>
                      </m:sSubPr>
                      <m:e>
                        <m:sSub>
                          <m:sSubPr>
                            <m:ctrlPr>
                              <a:rPr lang="pt-BR" sz="1400" i="1">
                                <a:latin typeface="Cambria Math" panose="02040503050406030204" pitchFamily="18" charset="0"/>
                              </a:rPr>
                            </m:ctrlPr>
                          </m:sSubPr>
                          <m:e>
                            <m:acc>
                              <m:accPr>
                                <m:chr m:val="̂"/>
                                <m:ctrlPr>
                                  <a:rPr lang="pt-BR" sz="1400" i="1">
                                    <a:latin typeface="Cambria Math" panose="02040503050406030204" pitchFamily="18" charset="0"/>
                                  </a:rPr>
                                </m:ctrlPr>
                              </m:accPr>
                              <m:e>
                                <m:r>
                                  <a:rPr lang="pt-BR" sz="1400" i="1">
                                    <a:latin typeface="Cambria Math" panose="02040503050406030204" pitchFamily="18" charset="0"/>
                                  </a:rPr>
                                  <m:t>𝑅𝐸</m:t>
                                </m:r>
                              </m:e>
                            </m:acc>
                          </m:e>
                          <m:sub>
                            <m:r>
                              <a:rPr lang="pt-BR" sz="1400" i="1">
                                <a:latin typeface="Cambria Math" panose="02040503050406030204" pitchFamily="18" charset="0"/>
                              </a:rPr>
                              <m:t>𝑡</m:t>
                            </m:r>
                          </m:sub>
                        </m:sSub>
                      </m:e>
                      <m:sub/>
                    </m:sSub>
                    <m:r>
                      <a:rPr lang="pt-BR" sz="1400" b="0" i="1" smtClean="0">
                        <a:latin typeface="Cambria Math" panose="02040503050406030204" pitchFamily="18" charset="0"/>
                      </a:rPr>
                      <m:t>=(13</m:t>
                    </m:r>
                    <m:r>
                      <a:rPr lang="pt-BR" sz="1400" i="1">
                        <a:latin typeface="Cambria Math" panose="02040503050406030204" pitchFamily="18" charset="0"/>
                        <a:ea typeface="Cambria Math" panose="02040503050406030204" pitchFamily="18" charset="0"/>
                      </a:rPr>
                      <m:t>∙</m:t>
                    </m:r>
                    <m:sSub>
                      <m:sSubPr>
                        <m:ctrlPr>
                          <a:rPr lang="pt-BR" sz="1400" i="1" smtClean="0">
                            <a:latin typeface="Cambria Math" panose="02040503050406030204" pitchFamily="18" charset="0"/>
                            <a:ea typeface="Cambria Math" panose="02040503050406030204" pitchFamily="18" charset="0"/>
                          </a:rPr>
                        </m:ctrlPr>
                      </m:sSubPr>
                      <m:e>
                        <m:r>
                          <a:rPr lang="pt-BR" sz="1400" b="0" i="1" smtClean="0">
                            <a:latin typeface="Cambria Math" panose="02040503050406030204" pitchFamily="18" charset="0"/>
                            <a:ea typeface="Cambria Math" panose="02040503050406030204" pitchFamily="18" charset="0"/>
                          </a:rPr>
                          <m:t>𝐵</m:t>
                        </m:r>
                      </m:e>
                      <m:sub>
                        <m:r>
                          <a:rPr lang="pt-BR" sz="1400" b="0" i="1" smtClean="0">
                            <a:latin typeface="Cambria Math" panose="02040503050406030204" pitchFamily="18" charset="0"/>
                            <a:ea typeface="Cambria Math" panose="02040503050406030204" pitchFamily="18" charset="0"/>
                          </a:rPr>
                          <m:t>𝑥</m:t>
                        </m:r>
                      </m:sub>
                    </m:sSub>
                    <m:r>
                      <a:rPr lang="pt-BR" sz="1400" b="0" i="1" smtClean="0">
                        <a:latin typeface="Cambria Math" panose="02040503050406030204" pitchFamily="18" charset="0"/>
                        <a:ea typeface="Cambria Math" panose="02040503050406030204" pitchFamily="18" charset="0"/>
                      </a:rPr>
                      <m:t>)</m:t>
                    </m:r>
                    <m:r>
                      <a:rPr lang="pt-BR" sz="1400" i="1">
                        <a:latin typeface="Cambria Math" panose="02040503050406030204" pitchFamily="18" charset="0"/>
                        <a:ea typeface="Cambria Math" panose="02040503050406030204" pitchFamily="18" charset="0"/>
                      </a:rPr>
                      <m:t>∙</m:t>
                    </m:r>
                    <m:f>
                      <m:fPr>
                        <m:ctrlPr>
                          <a:rPr lang="pt-BR" sz="1400" i="1" smtClean="0">
                            <a:latin typeface="Cambria Math" panose="02040503050406030204" pitchFamily="18" charset="0"/>
                            <a:ea typeface="Cambria Math" panose="02040503050406030204" pitchFamily="18" charset="0"/>
                          </a:rPr>
                        </m:ctrlPr>
                      </m:fPr>
                      <m:num>
                        <m:sSub>
                          <m:sSubPr>
                            <m:ctrlPr>
                              <a:rPr lang="pt-BR" sz="1400" i="1" smtClean="0">
                                <a:latin typeface="Cambria Math" panose="02040503050406030204" pitchFamily="18" charset="0"/>
                                <a:ea typeface="Cambria Math" panose="02040503050406030204" pitchFamily="18" charset="0"/>
                              </a:rPr>
                            </m:ctrlPr>
                          </m:sSubPr>
                          <m:e>
                            <m:r>
                              <a:rPr lang="pt-BR" sz="1400" b="0" i="1" smtClean="0">
                                <a:latin typeface="Cambria Math" panose="02040503050406030204" pitchFamily="18" charset="0"/>
                                <a:ea typeface="Cambria Math" panose="02040503050406030204" pitchFamily="18" charset="0"/>
                              </a:rPr>
                              <m:t>𝑙</m:t>
                            </m:r>
                          </m:e>
                          <m:sub>
                            <m:r>
                              <a:rPr lang="pt-BR" sz="1400" b="0" i="1" smtClean="0">
                                <a:latin typeface="Cambria Math" panose="02040503050406030204" pitchFamily="18" charset="0"/>
                                <a:ea typeface="Cambria Math" panose="02040503050406030204" pitchFamily="18" charset="0"/>
                              </a:rPr>
                              <m:t>𝑥</m:t>
                            </m:r>
                            <m:r>
                              <a:rPr lang="pt-BR" sz="1400" b="0" i="1" smtClean="0">
                                <a:latin typeface="Cambria Math" panose="02040503050406030204" pitchFamily="18" charset="0"/>
                                <a:ea typeface="Cambria Math" panose="02040503050406030204" pitchFamily="18" charset="0"/>
                              </a:rPr>
                              <m:t>+</m:t>
                            </m:r>
                            <m:r>
                              <a:rPr lang="pt-BR" sz="1400" b="0" i="1" smtClean="0">
                                <a:latin typeface="Cambria Math" panose="02040503050406030204" pitchFamily="18" charset="0"/>
                                <a:ea typeface="Cambria Math" panose="02040503050406030204" pitchFamily="18" charset="0"/>
                              </a:rPr>
                              <m:t>𝑡</m:t>
                            </m:r>
                          </m:sub>
                        </m:sSub>
                      </m:num>
                      <m:den>
                        <m:sSub>
                          <m:sSubPr>
                            <m:ctrlPr>
                              <a:rPr lang="pt-BR" sz="1400" i="1" smtClean="0">
                                <a:latin typeface="Cambria Math" panose="02040503050406030204" pitchFamily="18" charset="0"/>
                                <a:ea typeface="Cambria Math" panose="02040503050406030204" pitchFamily="18" charset="0"/>
                              </a:rPr>
                            </m:ctrlPr>
                          </m:sSubPr>
                          <m:e>
                            <m:r>
                              <a:rPr lang="pt-BR" sz="1400" b="0" i="1" smtClean="0">
                                <a:latin typeface="Cambria Math" panose="02040503050406030204" pitchFamily="18" charset="0"/>
                                <a:ea typeface="Cambria Math" panose="02040503050406030204" pitchFamily="18" charset="0"/>
                              </a:rPr>
                              <m:t>𝑙</m:t>
                            </m:r>
                          </m:e>
                          <m:sub>
                            <m:r>
                              <a:rPr lang="pt-BR" sz="1400" b="0" i="1" smtClean="0">
                                <a:latin typeface="Cambria Math" panose="02040503050406030204" pitchFamily="18" charset="0"/>
                                <a:ea typeface="Cambria Math" panose="02040503050406030204" pitchFamily="18" charset="0"/>
                              </a:rPr>
                              <m:t>𝑥</m:t>
                            </m:r>
                          </m:sub>
                        </m:sSub>
                      </m:den>
                    </m:f>
                    <m:r>
                      <a:rPr lang="pt-BR" sz="1400" b="0" i="1" smtClean="0">
                        <a:latin typeface="Cambria Math" panose="02040503050406030204" pitchFamily="18" charset="0"/>
                        <a:ea typeface="Cambria Math" panose="02040503050406030204" pitchFamily="18" charset="0"/>
                      </a:rPr>
                      <m:t>∙</m:t>
                    </m:r>
                    <m:sSubSup>
                      <m:sSubSupPr>
                        <m:ctrlPr>
                          <a:rPr lang="pt-BR" sz="1400" b="0" i="1" smtClean="0">
                            <a:latin typeface="Cambria Math" panose="02040503050406030204" pitchFamily="18" charset="0"/>
                            <a:ea typeface="Cambria Math" panose="02040503050406030204" pitchFamily="18" charset="0"/>
                          </a:rPr>
                        </m:ctrlPr>
                      </m:sSubSupPr>
                      <m:e>
                        <m:r>
                          <a:rPr lang="pt-BR" sz="1400" b="0" i="1" smtClean="0">
                            <a:latin typeface="Cambria Math" panose="02040503050406030204" pitchFamily="18" charset="0"/>
                            <a:ea typeface="Cambria Math" panose="02040503050406030204" pitchFamily="18" charset="0"/>
                          </a:rPr>
                          <m:t>𝑎</m:t>
                        </m:r>
                      </m:e>
                      <m:sub>
                        <m:r>
                          <a:rPr lang="pt-BR" sz="1400" b="0" i="1" smtClean="0">
                            <a:latin typeface="Cambria Math" panose="02040503050406030204" pitchFamily="18" charset="0"/>
                            <a:ea typeface="Cambria Math" panose="02040503050406030204" pitchFamily="18" charset="0"/>
                          </a:rPr>
                          <m:t>𝑥</m:t>
                        </m:r>
                        <m:r>
                          <a:rPr lang="pt-BR" sz="1400" b="0" i="1" smtClean="0">
                            <a:latin typeface="Cambria Math" panose="02040503050406030204" pitchFamily="18" charset="0"/>
                            <a:ea typeface="Cambria Math" panose="02040503050406030204" pitchFamily="18" charset="0"/>
                          </a:rPr>
                          <m:t>+</m:t>
                        </m:r>
                        <m:r>
                          <a:rPr lang="pt-BR" sz="1400" b="0" i="1" smtClean="0">
                            <a:latin typeface="Cambria Math" panose="02040503050406030204" pitchFamily="18" charset="0"/>
                            <a:ea typeface="Cambria Math" panose="02040503050406030204" pitchFamily="18" charset="0"/>
                          </a:rPr>
                          <m:t>𝑡</m:t>
                        </m:r>
                      </m:sub>
                      <m:sup>
                        <m:d>
                          <m:dPr>
                            <m:ctrlPr>
                              <a:rPr lang="pt-BR" sz="1400" b="0" i="1" smtClean="0">
                                <a:latin typeface="Cambria Math" panose="02040503050406030204" pitchFamily="18" charset="0"/>
                                <a:ea typeface="Cambria Math" panose="02040503050406030204" pitchFamily="18" charset="0"/>
                              </a:rPr>
                            </m:ctrlPr>
                          </m:dPr>
                          <m:e>
                            <m:r>
                              <a:rPr lang="pt-BR" sz="1400" b="0" i="1" smtClean="0">
                                <a:latin typeface="Cambria Math" panose="02040503050406030204" pitchFamily="18" charset="0"/>
                                <a:ea typeface="Cambria Math" panose="02040503050406030204" pitchFamily="18" charset="0"/>
                              </a:rPr>
                              <m:t>12</m:t>
                            </m:r>
                          </m:e>
                        </m:d>
                      </m:sup>
                    </m:sSubSup>
                  </m:oMath>
                </a14:m>
                <a:r>
                  <a:rPr lang="pt-BR" sz="1400" dirty="0"/>
                  <a:t> , para cada jubilado o para cada pensionado vitalicio del Plan que estaba vivo en el momento t = 0 (momento base); que haya o no alcanzado la edad x+t</a:t>
                </a:r>
              </a:p>
              <a:p>
                <a:pPr marL="109728" lvl="0" indent="0" algn="just">
                  <a:buNone/>
                </a:pPr>
                <a:endParaRPr lang="pt-BR" sz="1400" dirty="0"/>
              </a:p>
              <a:p>
                <a:pPr marL="109728" lvl="0" indent="0" algn="just">
                  <a:buNone/>
                </a:pPr>
                <a:r>
                  <a:rPr lang="pt-BR" sz="1400" dirty="0"/>
                  <a:t> </a:t>
                </a:r>
                <a14:m>
                  <m:oMath xmlns:m="http://schemas.openxmlformats.org/officeDocument/2006/math">
                    <m:nary>
                      <m:naryPr>
                        <m:chr m:val="∑"/>
                        <m:subHide m:val="on"/>
                        <m:supHide m:val="on"/>
                        <m:ctrlPr>
                          <a:rPr lang="pt-BR" sz="1400" i="1" smtClean="0">
                            <a:latin typeface="Cambria Math" panose="02040503050406030204" pitchFamily="18" charset="0"/>
                          </a:rPr>
                        </m:ctrlPr>
                      </m:naryPr>
                      <m:sub/>
                      <m:sup/>
                      <m:e>
                        <m:sSub>
                          <m:sSubPr>
                            <m:ctrlPr>
                              <a:rPr lang="pt-BR" sz="1400" i="1" smtClean="0">
                                <a:latin typeface="Cambria Math" panose="02040503050406030204" pitchFamily="18" charset="0"/>
                              </a:rPr>
                            </m:ctrlPr>
                          </m:sSubPr>
                          <m:e>
                            <m:acc>
                              <m:accPr>
                                <m:chr m:val="̂"/>
                                <m:ctrlPr>
                                  <a:rPr lang="pt-BR" sz="1400" i="1" smtClean="0">
                                    <a:latin typeface="Cambria Math" panose="02040503050406030204" pitchFamily="18" charset="0"/>
                                  </a:rPr>
                                </m:ctrlPr>
                              </m:accPr>
                              <m:e>
                                <m:r>
                                  <a:rPr lang="pt-BR" sz="1400" b="0" i="1" smtClean="0">
                                    <a:latin typeface="Cambria Math" panose="02040503050406030204" pitchFamily="18" charset="0"/>
                                  </a:rPr>
                                  <m:t>𝑅𝐸</m:t>
                                </m:r>
                              </m:e>
                            </m:acc>
                          </m:e>
                          <m:sub>
                            <m:r>
                              <a:rPr lang="pt-BR" sz="1400" b="0" i="1" smtClean="0">
                                <a:latin typeface="Cambria Math" panose="02040503050406030204" pitchFamily="18" charset="0"/>
                              </a:rPr>
                              <m:t>𝑡</m:t>
                            </m:r>
                          </m:sub>
                        </m:sSub>
                      </m:e>
                    </m:nary>
                    <m:r>
                      <m:rPr>
                        <m:nor/>
                      </m:rPr>
                      <a:rPr lang="pt-BR" sz="1400" dirty="0"/>
                      <m:t>es</m:t>
                    </m:r>
                  </m:oMath>
                </a14:m>
                <a:r>
                  <a:rPr lang="pt-BR" sz="1400" dirty="0"/>
                  <a:t>, por </a:t>
                </a:r>
                <a:r>
                  <a:rPr lang="pt-BR" sz="1400" dirty="0" err="1"/>
                  <a:t>lo</a:t>
                </a:r>
                <a:r>
                  <a:rPr lang="pt-BR" sz="1400" dirty="0"/>
                  <a:t> tanto, </a:t>
                </a:r>
                <a:r>
                  <a:rPr lang="pt-BR" sz="1400" dirty="0" err="1"/>
                  <a:t>el</a:t>
                </a:r>
                <a:r>
                  <a:rPr lang="pt-BR" sz="1400" dirty="0"/>
                  <a:t> total de </a:t>
                </a:r>
                <a:r>
                  <a:rPr lang="pt-BR" sz="1400" dirty="0" err="1"/>
                  <a:t>la</a:t>
                </a:r>
                <a:r>
                  <a:rPr lang="pt-BR" sz="1400" dirty="0"/>
                  <a:t> Reserva Matemática Esperada </a:t>
                </a:r>
                <a:r>
                  <a:rPr lang="pt-BR" sz="1400" dirty="0" err="1"/>
                  <a:t>del</a:t>
                </a:r>
                <a:r>
                  <a:rPr lang="pt-BR" sz="1400" dirty="0"/>
                  <a:t> </a:t>
                </a:r>
                <a:r>
                  <a:rPr lang="pt-BR" sz="1400" dirty="0" err="1"/>
                  <a:t>Plan</a:t>
                </a:r>
                <a:r>
                  <a:rPr lang="pt-BR" sz="1400" dirty="0"/>
                  <a:t> </a:t>
                </a:r>
                <a:r>
                  <a:rPr lang="pt-BR" sz="1400" dirty="0" err="1"/>
                  <a:t>en</a:t>
                </a:r>
                <a:r>
                  <a:rPr lang="pt-BR" sz="1400" dirty="0"/>
                  <a:t> </a:t>
                </a:r>
                <a:r>
                  <a:rPr lang="pt-BR" sz="1400" dirty="0" err="1"/>
                  <a:t>el</a:t>
                </a:r>
                <a:r>
                  <a:rPr lang="pt-BR" sz="1400" dirty="0"/>
                  <a:t> momento </a:t>
                </a:r>
              </a:p>
              <a:p>
                <a:pPr marL="109728" lvl="0" indent="0" algn="just">
                  <a:buNone/>
                </a:pPr>
                <a:r>
                  <a:rPr lang="pt-BR" sz="1400" dirty="0"/>
                  <a:t>t &gt; 0.</a:t>
                </a:r>
              </a:p>
              <a:p>
                <a:pPr marL="109728" lvl="0" indent="0" algn="just">
                  <a:buNone/>
                </a:pPr>
                <a:endParaRPr lang="pt-BR" sz="1400" dirty="0"/>
              </a:p>
              <a:p>
                <a:pPr marL="109728" lvl="0" indent="0" algn="just">
                  <a:buNone/>
                </a:pPr>
                <a:r>
                  <a:rPr lang="pt-BR" sz="1400" b="1" u="sng" dirty="0"/>
                  <a:t>OBSERVACIÓN:</a:t>
                </a:r>
              </a:p>
              <a:p>
                <a:pPr marL="109728" lvl="0" indent="0" algn="just">
                  <a:buNone/>
                </a:pPr>
                <a:r>
                  <a:rPr lang="pt-BR" sz="1400" dirty="0"/>
                  <a:t>En el caso de se adoptar el mismo Beneficio Unitario para todos los Jubilados y Pensionados (Vitalicios) incluidos en el Test de Adherencia, no es necesario utilizar </a:t>
                </a:r>
                <a14:m>
                  <m:oMath xmlns:m="http://schemas.openxmlformats.org/officeDocument/2006/math">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(13</m:t>
                    </m:r>
                    <m:r>
                      <a:rPr kumimoji="0" lang="pt-BR"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𝐵</m:t>
                        </m:r>
                      </m:e>
                      <m:sub>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𝑥</m:t>
                        </m:r>
                      </m:sub>
                    </m:sSub>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oMath>
                </a14:m>
                <a:r>
                  <a:rPr lang="pt-BR" sz="1400" dirty="0"/>
                  <a:t> en </a:t>
                </a:r>
                <a:r>
                  <a:rPr lang="pt-BR" sz="1400" dirty="0" err="1"/>
                  <a:t>el</a:t>
                </a:r>
                <a:r>
                  <a:rPr lang="pt-BR" sz="1400" dirty="0"/>
                  <a:t> cálculo de </a:t>
                </a:r>
                <a:r>
                  <a:rPr lang="pt-BR" sz="1400" dirty="0" err="1"/>
                  <a:t>la</a:t>
                </a:r>
                <a:r>
                  <a:rPr lang="pt-BR" sz="1400" dirty="0"/>
                  <a:t> Reserva </a:t>
                </a:r>
                <a:r>
                  <a:rPr lang="pt-BR" sz="1400" dirty="0" err="1"/>
                  <a:t>Efectiva</a:t>
                </a:r>
                <a:r>
                  <a:rPr lang="pt-BR" sz="1400" dirty="0"/>
                  <a:t> y de </a:t>
                </a:r>
                <a:r>
                  <a:rPr lang="pt-BR" sz="1400" dirty="0" err="1"/>
                  <a:t>la</a:t>
                </a:r>
                <a:r>
                  <a:rPr lang="pt-BR" sz="1400" dirty="0"/>
                  <a:t> Reserva Esperada de </a:t>
                </a:r>
                <a:r>
                  <a:rPr lang="pt-BR" sz="1400" dirty="0" err="1"/>
                  <a:t>los</a:t>
                </a:r>
                <a:r>
                  <a:rPr lang="pt-BR" sz="1400" dirty="0"/>
                  <a:t> incisos </a:t>
                </a:r>
                <a:r>
                  <a:rPr lang="pt-BR" sz="1400" dirty="0" err="1"/>
                  <a:t>ii</a:t>
                </a:r>
                <a:r>
                  <a:rPr lang="pt-BR" sz="1400" dirty="0"/>
                  <a:t>. e </a:t>
                </a:r>
                <a:r>
                  <a:rPr lang="pt-BR" sz="1400" dirty="0" err="1"/>
                  <a:t>iii</a:t>
                </a:r>
                <a:r>
                  <a:rPr lang="pt-BR" sz="1400" dirty="0"/>
                  <a:t>. de este numeral 1.</a:t>
                </a:r>
              </a:p>
              <a:p>
                <a:pPr marL="109728" lvl="0" indent="0" algn="just">
                  <a:buNone/>
                </a:pPr>
                <a:endParaRPr lang="pt-BR" sz="14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764704"/>
                <a:ext cx="8435280" cy="5544616"/>
              </a:xfrm>
              <a:blipFill>
                <a:blip r:embed="rId5"/>
                <a:stretch>
                  <a:fillRect l="-723" t="-110" r="-217"/>
                </a:stretch>
              </a:blipFill>
            </p:spPr>
            <p:txBody>
              <a:bodyPr/>
              <a:lstStyle/>
              <a:p>
                <a:r>
                  <a:rPr lang="pt-BR">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1. </a:t>
            </a:r>
            <a:r>
              <a:rPr lang="es-ES" sz="2000" u="sng" dirty="0"/>
              <a:t>EL Método Montello:</a:t>
            </a:r>
            <a:endParaRPr lang="pt-BR" sz="2000" b="1" u="sng" dirty="0"/>
          </a:p>
        </p:txBody>
      </p:sp>
      <p:sp>
        <p:nvSpPr>
          <p:cNvPr id="5" name="Marcador de número de diapositiva 4">
            <a:extLst>
              <a:ext uri="{FF2B5EF4-FFF2-40B4-BE49-F238E27FC236}">
                <a16:creationId xmlns:a16="http://schemas.microsoft.com/office/drawing/2014/main" id="{FFB6AF85-9281-4DC8-80C1-AC1A239F3279}"/>
              </a:ext>
            </a:extLst>
          </p:cNvPr>
          <p:cNvSpPr>
            <a:spLocks noGrp="1"/>
          </p:cNvSpPr>
          <p:nvPr>
            <p:ph type="sldNum" sz="quarter" idx="12"/>
          </p:nvPr>
        </p:nvSpPr>
        <p:spPr/>
        <p:txBody>
          <a:bodyPr/>
          <a:lstStyle/>
          <a:p>
            <a:fld id="{5E738022-6E52-42C4-AF1D-8E1445909EE7}" type="slidenum">
              <a:rPr lang="pt-BR" smtClean="0"/>
              <a:t>3</a:t>
            </a:fld>
            <a:endParaRPr lang="pt-BR"/>
          </a:p>
        </p:txBody>
      </p:sp>
      <p:pic>
        <p:nvPicPr>
          <p:cNvPr id="4" name="Áudio 3">
            <a:hlinkClick r:id="" action="ppaction://media"/>
            <a:extLst>
              <a:ext uri="{FF2B5EF4-FFF2-40B4-BE49-F238E27FC236}">
                <a16:creationId xmlns:a16="http://schemas.microsoft.com/office/drawing/2014/main" id="{A12D7143-1D1F-8C40-B8D8-99210BA3041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043890452"/>
      </p:ext>
    </p:extLst>
  </p:cSld>
  <p:clrMapOvr>
    <a:masterClrMapping/>
  </p:clrMapOvr>
  <mc:AlternateContent xmlns:mc="http://schemas.openxmlformats.org/markup-compatibility/2006">
    <mc:Choice xmlns:p14="http://schemas.microsoft.com/office/powerpoint/2010/main" Requires="p14">
      <p:transition spd="slow" p14:dur="2000" advTm="105192"/>
    </mc:Choice>
    <mc:Fallback>
      <p:transition spd="slow" advTm="1051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68146" y="764704"/>
                <a:ext cx="8435280" cy="5544616"/>
              </a:xfrm>
            </p:spPr>
            <p:txBody>
              <a:bodyPr>
                <a:noAutofit/>
              </a:bodyPr>
              <a:lstStyle/>
              <a:p>
                <a:pPr marL="109728" lvl="0" indent="0" algn="just">
                  <a:buNone/>
                </a:pPr>
                <a:r>
                  <a:rPr lang="pt-BR" sz="1400" b="1" dirty="0" err="1"/>
                  <a:t>iv</a:t>
                </a:r>
                <a:r>
                  <a:rPr lang="pt-BR" sz="1400" b="1" dirty="0"/>
                  <a:t>.	</a:t>
                </a:r>
                <a:r>
                  <a:rPr lang="pt-BR" sz="1400" b="1" dirty="0" err="1"/>
                  <a:t>Adherencia</a:t>
                </a:r>
                <a:r>
                  <a:rPr lang="pt-BR" sz="1400" b="1" dirty="0"/>
                  <a:t> de </a:t>
                </a:r>
                <a:r>
                  <a:rPr lang="pt-BR" sz="1400" b="1" dirty="0" err="1"/>
                  <a:t>la</a:t>
                </a:r>
                <a:r>
                  <a:rPr lang="pt-BR" sz="1400" b="1" dirty="0"/>
                  <a:t> Tabla de </a:t>
                </a:r>
                <a:r>
                  <a:rPr lang="pt-BR" sz="1400" b="1" dirty="0" err="1"/>
                  <a:t>Mortalidad</a:t>
                </a:r>
                <a:r>
                  <a:rPr lang="pt-BR" sz="1400" b="1" dirty="0"/>
                  <a:t>/</a:t>
                </a:r>
                <a:r>
                  <a:rPr lang="pt-BR" sz="1400" b="1" dirty="0" err="1"/>
                  <a:t>Supervivencia</a:t>
                </a:r>
                <a:r>
                  <a:rPr lang="pt-BR" sz="1400" b="1" dirty="0"/>
                  <a:t>:</a:t>
                </a:r>
              </a:p>
              <a:p>
                <a:pPr marL="509778" lvl="0" indent="-400050" algn="just">
                  <a:buAutoNum type="romanLcPeriod" startAt="4"/>
                </a:pPr>
                <a:endParaRPr lang="pt-BR" sz="1400" b="1" dirty="0"/>
              </a:p>
              <a:p>
                <a:pPr marL="109728" lvl="0" indent="0" algn="just">
                  <a:buNone/>
                </a:pPr>
                <a:r>
                  <a:rPr lang="pt-BR" sz="1400" dirty="0"/>
                  <a:t>Sea Adt el índice de adherencia de la Tabla de Mortalidad/Supervivencia adaptada a la  sobrevivencia ocurrida entre el momento inicial 0 (zero) y el momento t &gt; 0, entonces tendremos que:</a:t>
                </a:r>
              </a:p>
              <a:p>
                <a:pPr marL="109728" lvl="0" indent="0" algn="just">
                  <a:buNone/>
                </a:pPr>
                <a:r>
                  <a:rPr lang="pt-BR" sz="1400" dirty="0"/>
                  <a:t>	  Si </a:t>
                </a:r>
                <a:r>
                  <a:rPr lang="pt-BR" sz="1400" dirty="0" err="1"/>
                  <a:t>Adt</a:t>
                </a:r>
                <a:r>
                  <a:rPr lang="pt-BR" sz="1400" dirty="0"/>
                  <a:t> = </a:t>
                </a:r>
                <a14:m>
                  <m:oMath xmlns:m="http://schemas.openxmlformats.org/officeDocument/2006/math">
                    <m:f>
                      <m:fPr>
                        <m:ctrlPr>
                          <a:rPr lang="pt-BR" sz="1400" i="1">
                            <a:effectLst/>
                            <a:latin typeface="Cambria Math" panose="02040503050406030204" pitchFamily="18" charset="0"/>
                            <a:cs typeface="Times New Roman" panose="02020603050405020304" pitchFamily="18" charset="0"/>
                          </a:rPr>
                        </m:ctrlPr>
                      </m:fPr>
                      <m:num>
                        <m:nary>
                          <m:naryPr>
                            <m:chr m:val="∑"/>
                            <m:subHide m:val="on"/>
                            <m:supHide m:val="on"/>
                            <m:ctrlPr>
                              <a:rPr lang="pt-BR" sz="1400" i="1">
                                <a:effectLst/>
                                <a:latin typeface="Cambria Math" panose="02040503050406030204" pitchFamily="18" charset="0"/>
                                <a:cs typeface="Times New Roman" panose="02020603050405020304" pitchFamily="18" charset="0"/>
                              </a:rPr>
                            </m:ctrlPr>
                          </m:naryPr>
                          <m:sub/>
                          <m:sup/>
                          <m:e>
                            <m:limUpp>
                              <m:limUppPr>
                                <m:ctrlPr>
                                  <a:rPr lang="pt-BR" sz="1400" i="1">
                                    <a:effectLst/>
                                    <a:latin typeface="Cambria Math" panose="02040503050406030204" pitchFamily="18" charset="0"/>
                                    <a:cs typeface="Times New Roman" panose="02020603050405020304" pitchFamily="18" charset="0"/>
                                  </a:rPr>
                                </m:ctrlPr>
                              </m:limUpp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𝑅</m:t>
                                </m:r>
                                <m:sSub>
                                  <m:sSubPr>
                                    <m:ctrlPr>
                                      <a:rPr lang="pt-BR" sz="1400" i="1">
                                        <a:effectLst/>
                                        <a:latin typeface="Cambria Math" panose="02040503050406030204" pitchFamily="18" charset="0"/>
                                        <a:cs typeface="Times New Roman" panose="020206030504050203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𝐸</m:t>
                                    </m:r>
                                  </m:e>
                                  <m:sub>
                                    <m:r>
                                      <a:rPr lang="en-US"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lim>
                                <m:r>
                                  <a:rPr lang="en-US" sz="1400" i="1">
                                    <a:effectLst/>
                                    <a:latin typeface="Cambria Math" panose="02040503050406030204" pitchFamily="18" charset="0"/>
                                    <a:ea typeface="Calibri" panose="020F0502020204030204" pitchFamily="34" charset="0"/>
                                    <a:cs typeface="Times New Roman" panose="02020603050405020304" pitchFamily="18" charset="0"/>
                                  </a:rPr>
                                  <m:t>^</m:t>
                                </m:r>
                              </m:lim>
                            </m:limUpp>
                          </m:e>
                        </m:nary>
                      </m:num>
                      <m:den>
                        <m:nary>
                          <m:naryPr>
                            <m:chr m:val="∑"/>
                            <m:subHide m:val="on"/>
                            <m:supHide m:val="on"/>
                            <m:ctrlPr>
                              <a:rPr lang="pt-BR" sz="1400" i="1">
                                <a:effectLst/>
                                <a:latin typeface="Cambria Math" panose="02040503050406030204" pitchFamily="18" charset="0"/>
                                <a:cs typeface="Times New Roman" panose="02020603050405020304" pitchFamily="18" charset="0"/>
                              </a:rPr>
                            </m:ctrlPr>
                          </m:naryPr>
                          <m:sub/>
                          <m:sup/>
                          <m:e>
                            <m:r>
                              <a:rPr lang="en-US" sz="1400" i="1">
                                <a:effectLst/>
                                <a:latin typeface="Cambria Math" panose="02040503050406030204" pitchFamily="18" charset="0"/>
                                <a:ea typeface="Calibri" panose="020F0502020204030204" pitchFamily="34" charset="0"/>
                                <a:cs typeface="Times New Roman" panose="02020603050405020304" pitchFamily="18" charset="0"/>
                              </a:rPr>
                              <m:t>𝑅</m:t>
                            </m:r>
                            <m:sSub>
                              <m:sSubPr>
                                <m:ctrlPr>
                                  <a:rPr lang="pt-BR" sz="1400" i="1">
                                    <a:effectLst/>
                                    <a:latin typeface="Cambria Math" panose="02040503050406030204" pitchFamily="18" charset="0"/>
                                    <a:cs typeface="Times New Roman" panose="020206030504050203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𝐸</m:t>
                                </m:r>
                              </m:e>
                              <m:sub>
                                <m:r>
                                  <a:rPr lang="en-US"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den>
                    </m:f>
                    <m:r>
                      <a:rPr lang="en-US" sz="1400" i="1">
                        <a:effectLst/>
                        <a:latin typeface="Cambria Math" panose="02040503050406030204" pitchFamily="18" charset="0"/>
                        <a:ea typeface="Calibri" panose="020F0502020204030204" pitchFamily="34" charset="0"/>
                        <a:cs typeface="Times New Roman" panose="02020603050405020304" pitchFamily="18" charset="0"/>
                      </a:rPr>
                      <m:t> </m:t>
                    </m:r>
                    <m:r>
                      <a:rPr lang="en-US" sz="1400" i="1">
                        <a:effectLst/>
                        <a:latin typeface="Cambria Math" panose="02040503050406030204" pitchFamily="18" charset="0"/>
                        <a:ea typeface="Calibri" panose="020F0502020204030204" pitchFamily="34" charset="0"/>
                      </a:rPr>
                      <m:t>≥</m:t>
                    </m:r>
                    <m:r>
                      <m:rPr>
                        <m:nor/>
                      </m:rPr>
                      <a:rPr lang="en-US" sz="1400">
                        <a:effectLst/>
                        <a:latin typeface="Cambria Math" panose="02040503050406030204" pitchFamily="18" charset="0"/>
                        <a:ea typeface="Calibri" panose="020F0502020204030204" pitchFamily="34" charset="0"/>
                        <a:cs typeface="Times New Roman" panose="02020603050405020304" pitchFamily="18" charset="0"/>
                      </a:rPr>
                      <m:t> 1</m:t>
                    </m:r>
                  </m:oMath>
                </a14:m>
                <a:r>
                  <a:rPr lang="pt-BR" sz="1400" dirty="0"/>
                  <a:t> , </a:t>
                </a:r>
                <a:r>
                  <a:rPr lang="pt-BR" sz="1400" dirty="0" err="1"/>
                  <a:t>la</a:t>
                </a:r>
                <a:r>
                  <a:rPr lang="pt-BR" sz="1400" dirty="0"/>
                  <a:t> Tabla de </a:t>
                </a:r>
                <a:r>
                  <a:rPr lang="pt-BR" sz="1400" dirty="0" err="1"/>
                  <a:t>Mortalidad</a:t>
                </a:r>
                <a:r>
                  <a:rPr lang="pt-BR" sz="1400" dirty="0"/>
                  <a:t>/</a:t>
                </a:r>
                <a:r>
                  <a:rPr lang="pt-BR" sz="1400" dirty="0" err="1"/>
                  <a:t>Supervivencia</a:t>
                </a:r>
                <a:r>
                  <a:rPr lang="pt-BR" sz="1400" dirty="0"/>
                  <a:t> da cobertura a </a:t>
                </a:r>
                <a:r>
                  <a:rPr lang="pt-BR" sz="1400" dirty="0" err="1"/>
                  <a:t>la</a:t>
                </a:r>
                <a:r>
                  <a:rPr lang="pt-BR" sz="1400" dirty="0"/>
                  <a:t>  </a:t>
                </a:r>
                <a:r>
                  <a:rPr lang="pt-BR" sz="1400" dirty="0" err="1"/>
                  <a:t>sobrevivencia</a:t>
                </a:r>
                <a:r>
                  <a:rPr lang="pt-BR" sz="1400" dirty="0"/>
                  <a:t> </a:t>
                </a:r>
                <a:r>
                  <a:rPr lang="pt-BR" sz="1400" dirty="0" err="1"/>
                  <a:t>ocurrida</a:t>
                </a:r>
                <a:r>
                  <a:rPr lang="pt-BR" sz="1400" dirty="0"/>
                  <a:t> entre </a:t>
                </a:r>
                <a:r>
                  <a:rPr lang="pt-BR" sz="1400" dirty="0" err="1"/>
                  <a:t>el</a:t>
                </a:r>
                <a:r>
                  <a:rPr lang="pt-BR" sz="1400" dirty="0"/>
                  <a:t> momento 0 (cero) y </a:t>
                </a:r>
                <a:r>
                  <a:rPr lang="pt-BR" sz="1400" dirty="0" err="1"/>
                  <a:t>el</a:t>
                </a:r>
                <a:r>
                  <a:rPr lang="pt-BR" sz="1400" dirty="0"/>
                  <a:t> momento t &gt; 0; y  </a:t>
                </a:r>
              </a:p>
              <a:p>
                <a:pPr marL="109728" lvl="0" indent="0" algn="just">
                  <a:buNone/>
                </a:pPr>
                <a:endParaRPr lang="pt-BR" sz="1400" dirty="0"/>
              </a:p>
              <a:p>
                <a:pPr marL="109728" lvl="0" indent="0" algn="just">
                  <a:buNone/>
                </a:pPr>
                <a:r>
                  <a:rPr lang="pt-BR" sz="1400" dirty="0"/>
                  <a:t>	  Si </a:t>
                </a:r>
                <a:r>
                  <a:rPr lang="pt-BR" sz="1400" dirty="0" err="1"/>
                  <a:t>Adt</a:t>
                </a:r>
                <a:r>
                  <a:rPr lang="pt-BR" sz="1400" dirty="0"/>
                  <a:t> = </a:t>
                </a:r>
                <a14:m>
                  <m:oMath xmlns:m="http://schemas.openxmlformats.org/officeDocument/2006/math">
                    <m:f>
                      <m:fPr>
                        <m:ctrlPr>
                          <a:rPr lang="pt-BR" sz="1400" i="1" smtClean="0">
                            <a:effectLst/>
                            <a:latin typeface="Cambria Math" panose="02040503050406030204" pitchFamily="18" charset="0"/>
                            <a:cs typeface="Times New Roman" panose="02020603050405020304" pitchFamily="18" charset="0"/>
                          </a:rPr>
                        </m:ctrlPr>
                      </m:fPr>
                      <m:num>
                        <m:nary>
                          <m:naryPr>
                            <m:chr m:val="∑"/>
                            <m:subHide m:val="on"/>
                            <m:supHide m:val="on"/>
                            <m:ctrlPr>
                              <a:rPr lang="pt-BR" sz="1400" i="1">
                                <a:effectLst/>
                                <a:latin typeface="Cambria Math" panose="02040503050406030204" pitchFamily="18" charset="0"/>
                                <a:cs typeface="Times New Roman" panose="02020603050405020304" pitchFamily="18" charset="0"/>
                              </a:rPr>
                            </m:ctrlPr>
                          </m:naryPr>
                          <m:sub/>
                          <m:sup/>
                          <m:e>
                            <m:limUpp>
                              <m:limUppPr>
                                <m:ctrlPr>
                                  <a:rPr lang="pt-BR" sz="1400" i="1">
                                    <a:effectLst/>
                                    <a:latin typeface="Cambria Math" panose="02040503050406030204" pitchFamily="18" charset="0"/>
                                    <a:cs typeface="Times New Roman" panose="02020603050405020304" pitchFamily="18" charset="0"/>
                                  </a:rPr>
                                </m:ctrlPr>
                              </m:limUpp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𝑅</m:t>
                                </m:r>
                                <m:sSub>
                                  <m:sSubPr>
                                    <m:ctrlPr>
                                      <a:rPr lang="pt-BR" sz="1400" i="1">
                                        <a:effectLst/>
                                        <a:latin typeface="Cambria Math" panose="02040503050406030204" pitchFamily="18" charset="0"/>
                                        <a:cs typeface="Times New Roman" panose="020206030504050203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𝐸</m:t>
                                    </m:r>
                                  </m:e>
                                  <m:sub>
                                    <m:r>
                                      <a:rPr lang="en-US"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lim>
                                <m:r>
                                  <a:rPr lang="en-US" sz="1400" i="1">
                                    <a:effectLst/>
                                    <a:latin typeface="Cambria Math" panose="02040503050406030204" pitchFamily="18" charset="0"/>
                                    <a:ea typeface="Calibri" panose="020F0502020204030204" pitchFamily="34" charset="0"/>
                                    <a:cs typeface="Times New Roman" panose="02020603050405020304" pitchFamily="18" charset="0"/>
                                  </a:rPr>
                                  <m:t>^</m:t>
                                </m:r>
                              </m:lim>
                            </m:limUpp>
                          </m:e>
                        </m:nary>
                      </m:num>
                      <m:den>
                        <m:nary>
                          <m:naryPr>
                            <m:chr m:val="∑"/>
                            <m:subHide m:val="on"/>
                            <m:supHide m:val="on"/>
                            <m:ctrlPr>
                              <a:rPr lang="pt-BR" sz="1400" i="1">
                                <a:effectLst/>
                                <a:latin typeface="Cambria Math" panose="02040503050406030204" pitchFamily="18" charset="0"/>
                                <a:cs typeface="Times New Roman" panose="02020603050405020304" pitchFamily="18" charset="0"/>
                              </a:rPr>
                            </m:ctrlPr>
                          </m:naryPr>
                          <m:sub/>
                          <m:sup/>
                          <m:e>
                            <m:r>
                              <a:rPr lang="en-US" sz="1400" i="1">
                                <a:effectLst/>
                                <a:latin typeface="Cambria Math" panose="02040503050406030204" pitchFamily="18" charset="0"/>
                                <a:ea typeface="Calibri" panose="020F0502020204030204" pitchFamily="34" charset="0"/>
                                <a:cs typeface="Times New Roman" panose="02020603050405020304" pitchFamily="18" charset="0"/>
                              </a:rPr>
                              <m:t>𝑅</m:t>
                            </m:r>
                            <m:sSub>
                              <m:sSubPr>
                                <m:ctrlPr>
                                  <a:rPr lang="pt-BR" sz="1400" i="1">
                                    <a:effectLst/>
                                    <a:latin typeface="Cambria Math" panose="02040503050406030204" pitchFamily="18" charset="0"/>
                                    <a:cs typeface="Times New Roman" panose="020206030504050203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𝐸</m:t>
                                </m:r>
                              </m:e>
                              <m:sub>
                                <m:r>
                                  <a:rPr lang="en-US"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den>
                    </m:f>
                    <m:r>
                      <a:rPr lang="en-US" sz="1400" i="1">
                        <a:effectLst/>
                        <a:latin typeface="Cambria Math" panose="02040503050406030204" pitchFamily="18" charset="0"/>
                        <a:ea typeface="Calibri" panose="020F0502020204030204" pitchFamily="34" charset="0"/>
                        <a:cs typeface="Times New Roman" panose="02020603050405020304" pitchFamily="18" charset="0"/>
                      </a:rPr>
                      <m:t> &lt;</m:t>
                    </m:r>
                    <m:r>
                      <m:rPr>
                        <m:nor/>
                      </m:rPr>
                      <a:rPr lang="en-US" sz="1400">
                        <a:effectLst/>
                        <a:latin typeface="Cambria Math" panose="02040503050406030204" pitchFamily="18" charset="0"/>
                        <a:ea typeface="Calibri" panose="020F0502020204030204" pitchFamily="34" charset="0"/>
                        <a:cs typeface="Times New Roman" panose="02020603050405020304" pitchFamily="18" charset="0"/>
                      </a:rPr>
                      <m:t> 1</m:t>
                    </m:r>
                  </m:oMath>
                </a14:m>
                <a:r>
                  <a:rPr lang="pt-BR" sz="1400" dirty="0"/>
                  <a:t> , </a:t>
                </a:r>
                <a:r>
                  <a:rPr lang="pt-BR" sz="1400" dirty="0" err="1"/>
                  <a:t>la</a:t>
                </a:r>
                <a:r>
                  <a:rPr lang="pt-BR" sz="1400" dirty="0"/>
                  <a:t> Tabla de </a:t>
                </a:r>
                <a:r>
                  <a:rPr lang="pt-BR" sz="1400" dirty="0" err="1"/>
                  <a:t>Sobrevivencia</a:t>
                </a:r>
                <a:r>
                  <a:rPr lang="pt-BR" sz="1400" dirty="0"/>
                  <a:t> no da cobertura a </a:t>
                </a:r>
                <a:r>
                  <a:rPr lang="pt-BR" sz="1400" dirty="0" err="1"/>
                  <a:t>la</a:t>
                </a:r>
                <a:r>
                  <a:rPr lang="pt-BR" sz="1400" dirty="0"/>
                  <a:t> </a:t>
                </a:r>
                <a:r>
                  <a:rPr lang="pt-BR" sz="1400" dirty="0" err="1"/>
                  <a:t>sobrevivencia</a:t>
                </a:r>
                <a:r>
                  <a:rPr lang="pt-BR" sz="1400" dirty="0"/>
                  <a:t> </a:t>
                </a:r>
                <a:r>
                  <a:rPr lang="pt-BR" sz="1400" dirty="0" err="1"/>
                  <a:t>ocurrida</a:t>
                </a:r>
                <a:r>
                  <a:rPr lang="pt-BR" sz="1400" dirty="0"/>
                  <a:t> entre </a:t>
                </a:r>
                <a:r>
                  <a:rPr lang="pt-BR" sz="1400" dirty="0" err="1"/>
                  <a:t>el</a:t>
                </a:r>
                <a:r>
                  <a:rPr lang="pt-BR" sz="1400" dirty="0"/>
                  <a:t> momento 0 (cero) y </a:t>
                </a:r>
                <a:r>
                  <a:rPr lang="pt-BR" sz="1400" dirty="0" err="1"/>
                  <a:t>el</a:t>
                </a:r>
                <a:r>
                  <a:rPr lang="pt-BR" sz="1400" dirty="0"/>
                  <a:t> momento t &gt; 0.</a:t>
                </a:r>
              </a:p>
              <a:p>
                <a:pPr marL="109728" lvl="0" indent="0" algn="just">
                  <a:buNone/>
                </a:pPr>
                <a:endParaRPr lang="pt-BR" sz="1400" dirty="0"/>
              </a:p>
              <a:p>
                <a:pPr marL="109728" lvl="0" indent="0" algn="just">
                  <a:buNone/>
                </a:pPr>
                <a:r>
                  <a:rPr lang="pt-BR" sz="1400" b="1" u="sng" dirty="0"/>
                  <a:t>NOTA:</a:t>
                </a:r>
              </a:p>
              <a:p>
                <a:pPr marL="109728" lvl="0" indent="0" algn="just">
                  <a:buNone/>
                </a:pPr>
                <a:r>
                  <a:rPr lang="pt-BR" sz="1400" dirty="0"/>
                  <a:t>Hemos señalado que con la Tasa de Interés del 0% (cero por cento) anual, el valor de la anualidad “</a:t>
                </a:r>
                <a14:m>
                  <m:oMath xmlns:m="http://schemas.openxmlformats.org/officeDocument/2006/math">
                    <m:sSubSup>
                      <m:sSubSupPr>
                        <m:ctrlP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SupPr>
                      <m:e>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𝑎</m:t>
                        </m:r>
                      </m:e>
                      <m:sub>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𝑦</m:t>
                        </m:r>
                      </m:sub>
                      <m:sup>
                        <m:d>
                          <m:dPr>
                            <m:ctrlP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dPr>
                          <m:e>
                            <m:r>
                              <a:rPr kumimoji="0" lang="pt-B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12</m:t>
                            </m:r>
                          </m:e>
                        </m:d>
                      </m:sup>
                    </m:sSubSup>
                  </m:oMath>
                </a14:m>
                <a:r>
                  <a:rPr lang="pt-BR" sz="1400" dirty="0"/>
                  <a:t>”, es casi igual al valor de la Vida Promedia Completa “</a:t>
                </a:r>
                <a14:m>
                  <m:oMath xmlns:m="http://schemas.openxmlformats.org/officeDocument/2006/math">
                    <m:sSubSup>
                      <m:sSubSupPr>
                        <m:ctrlPr>
                          <a:rPr lang="pt-BR" sz="1400" i="1" smtClean="0">
                            <a:latin typeface="Cambria Math" panose="02040503050406030204" pitchFamily="18" charset="0"/>
                          </a:rPr>
                        </m:ctrlPr>
                      </m:sSubSupPr>
                      <m:e>
                        <m:r>
                          <a:rPr lang="pt-BR" sz="1400" b="0" i="1" smtClean="0">
                            <a:latin typeface="Cambria Math" panose="02040503050406030204" pitchFamily="18" charset="0"/>
                          </a:rPr>
                          <m:t>𝑒</m:t>
                        </m:r>
                      </m:e>
                      <m:sub>
                        <m:r>
                          <a:rPr lang="pt-BR" sz="1400" b="0" i="1" smtClean="0">
                            <a:latin typeface="Cambria Math" panose="02040503050406030204" pitchFamily="18" charset="0"/>
                          </a:rPr>
                          <m:t>𝑥</m:t>
                        </m:r>
                      </m:sub>
                      <m:sup>
                        <m:r>
                          <a:rPr lang="pt-BR" sz="1400" b="0" i="1" smtClean="0">
                            <a:latin typeface="Cambria Math" panose="02040503050406030204" pitchFamily="18" charset="0"/>
                          </a:rPr>
                          <m:t>0</m:t>
                        </m:r>
                      </m:sup>
                    </m:sSubSup>
                  </m:oMath>
                </a14:m>
                <a:r>
                  <a:rPr lang="pt-BR" sz="1400" dirty="0"/>
                  <a:t>” (</a:t>
                </a:r>
                <a:r>
                  <a:rPr lang="pt-BR" sz="1400" dirty="0" err="1"/>
                  <a:t>también</a:t>
                </a:r>
                <a:r>
                  <a:rPr lang="pt-BR" sz="1400" dirty="0"/>
                  <a:t> </a:t>
                </a:r>
                <a:r>
                  <a:rPr lang="pt-BR" sz="1400" dirty="0" err="1"/>
                  <a:t>conocida</a:t>
                </a:r>
                <a:r>
                  <a:rPr lang="pt-BR" sz="1400" dirty="0"/>
                  <a:t> como “Expectativa de Vida”):</a:t>
                </a:r>
              </a:p>
              <a:p>
                <a:pPr marL="109728" lvl="0" indent="0" algn="just">
                  <a:buNone/>
                </a:pPr>
                <a:endParaRPr lang="pt-BR" sz="14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68146" y="764704"/>
                <a:ext cx="8435280" cy="5544616"/>
              </a:xfrm>
              <a:blipFill>
                <a:blip r:embed="rId4"/>
                <a:stretch>
                  <a:fillRect t="-110" r="-217"/>
                </a:stretch>
              </a:blipFill>
            </p:spPr>
            <p:txBody>
              <a:bodyPr/>
              <a:lstStyle/>
              <a:p>
                <a:r>
                  <a:rPr lang="en-US">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1. </a:t>
            </a:r>
            <a:r>
              <a:rPr lang="es-ES" sz="2000" u="sng" dirty="0"/>
              <a:t>EL Método Montello:</a:t>
            </a:r>
            <a:endParaRPr lang="pt-BR" sz="2000" b="1" u="sng" dirty="0"/>
          </a:p>
        </p:txBody>
      </p:sp>
      <p:sp>
        <p:nvSpPr>
          <p:cNvPr id="5" name="Marcador de número de diapositiva 4">
            <a:extLst>
              <a:ext uri="{FF2B5EF4-FFF2-40B4-BE49-F238E27FC236}">
                <a16:creationId xmlns:a16="http://schemas.microsoft.com/office/drawing/2014/main" id="{DFFBC433-BF6B-485F-966A-D1B831A9CE3B}"/>
              </a:ext>
            </a:extLst>
          </p:cNvPr>
          <p:cNvSpPr>
            <a:spLocks noGrp="1"/>
          </p:cNvSpPr>
          <p:nvPr>
            <p:ph type="sldNum" sz="quarter" idx="12"/>
          </p:nvPr>
        </p:nvSpPr>
        <p:spPr/>
        <p:txBody>
          <a:bodyPr/>
          <a:lstStyle/>
          <a:p>
            <a:fld id="{5E738022-6E52-42C4-AF1D-8E1445909EE7}" type="slidenum">
              <a:rPr lang="pt-BR" smtClean="0"/>
              <a:t>4</a:t>
            </a:fld>
            <a:endParaRPr lang="pt-BR"/>
          </a:p>
        </p:txBody>
      </p:sp>
      <p:pic>
        <p:nvPicPr>
          <p:cNvPr id="4" name="Áudio 3">
            <a:hlinkClick r:id="" action="ppaction://media"/>
            <a:extLst>
              <a:ext uri="{FF2B5EF4-FFF2-40B4-BE49-F238E27FC236}">
                <a16:creationId xmlns:a16="http://schemas.microsoft.com/office/drawing/2014/main" id="{54342906-CE7A-1C4D-861B-35B139786D9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603603759"/>
      </p:ext>
    </p:extLst>
  </p:cSld>
  <p:clrMapOvr>
    <a:masterClrMapping/>
  </p:clrMapOvr>
  <mc:AlternateContent xmlns:mc="http://schemas.openxmlformats.org/markup-compatibility/2006">
    <mc:Choice xmlns:p14="http://schemas.microsoft.com/office/powerpoint/2010/main" Requires="p14">
      <p:transition spd="slow" p14:dur="2000" advTm="45288"/>
    </mc:Choice>
    <mc:Fallback>
      <p:transition spd="slow" advTm="452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Considerando la </a:t>
                </a:r>
                <a:r>
                  <a:rPr lang="pt-BR" sz="1400" dirty="0" err="1"/>
                  <a:t>tasa</a:t>
                </a:r>
                <a:r>
                  <a:rPr lang="pt-BR" sz="1400" dirty="0"/>
                  <a:t> (real) de interés del 0% (cero por ciento) al año,</a:t>
                </a:r>
              </a:p>
              <a:p>
                <a:pPr marL="109728" indent="0" algn="just">
                  <a:lnSpc>
                    <a:spcPct val="150000"/>
                  </a:lnSpc>
                  <a:buNone/>
                </a:pPr>
                <a14:m>
                  <m:oMathPara xmlns:m="http://schemas.openxmlformats.org/officeDocument/2006/math">
                    <m:oMathParaPr>
                      <m:jc m:val="centerGroup"/>
                    </m:oMathParaPr>
                    <m:oMath xmlns:m="http://schemas.openxmlformats.org/officeDocument/2006/math">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𝑎</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(12)</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𝑁</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13</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buNone/>
                </a:pPr>
                <a:r>
                  <a:rPr lang="pt-BR" sz="1400" dirty="0"/>
                  <a:t>Donde:</a:t>
                </a: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𝑁</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buNone/>
                </a:pPr>
                <a:r>
                  <a:rPr lang="pt-BR" sz="1400" dirty="0" err="1"/>
                  <a:t>Siendo</a:t>
                </a:r>
                <a:r>
                  <a:rPr lang="pt-BR" sz="1400" dirty="0"/>
                  <a:t>:</a:t>
                </a: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𝑣</m:t>
                          </m:r>
                        </m:e>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p>
                      </m:s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r>
                        <a:rPr lang="pt-BR" sz="1400" i="1">
                          <a:effectLst/>
                          <a:latin typeface="Cambria Math" panose="02040503050406030204" pitchFamily="18" charset="0"/>
                          <a:ea typeface="Calibri" panose="020F0502020204030204" pitchFamily="34" charset="0"/>
                          <a:cs typeface="Times New Roman" panose="02020603050405020304" pitchFamily="18" charset="0"/>
                        </a:rPr>
                        <m:t>𝑣</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𝑖</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e>
                        <m:sup>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s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es-AR" sz="14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𝑠𝑖</m:t>
                      </m:r>
                      <m:r>
                        <a:rPr lang="es-AR" sz="14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𝑖</m:t>
                      </m:r>
                      <m:r>
                        <a:rPr lang="pt-BR" sz="1400" i="1">
                          <a:effectLst/>
                          <a:latin typeface="Cambria Math" panose="02040503050406030204" pitchFamily="18" charset="0"/>
                          <a:ea typeface="Calibri" panose="020F0502020204030204" pitchFamily="34" charset="0"/>
                          <a:cs typeface="Times New Roman" panose="02020603050405020304" pitchFamily="18" charset="0"/>
                        </a:rPr>
                        <m:t>=0%,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𝑒𝑛𝑡𝑜𝑛𝑐𝑒𝑠</m:t>
                      </m:r>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𝑣</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𝑁</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Sub>
                        </m:e>
                      </m:nary>
                      <m:r>
                        <a:rPr lang="pt-BR" sz="14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p>
                            <m:s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𝑣</m:t>
                              </m:r>
                            </m:e>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p>
                          </m:sSup>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r>
                        <a:rPr lang="pt-BR" sz="14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𝑣</m:t>
                          </m:r>
                        </m:e>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p>
                      </m:s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r>
                  <a:rPr lang="pt-BR" sz="1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pt-BR" sz="14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764704"/>
                <a:ext cx="8435280" cy="5544616"/>
              </a:xfrm>
              <a:blipFill>
                <a:blip r:embed="rId4"/>
                <a:stretch>
                  <a:fillRect/>
                </a:stretch>
              </a:blipFill>
            </p:spPr>
            <p:txBody>
              <a:bodyPr/>
              <a:lstStyle/>
              <a:p>
                <a:r>
                  <a:rPr lang="en-US">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1. </a:t>
            </a:r>
            <a:r>
              <a:rPr lang="es-ES" sz="2000" u="sng" dirty="0"/>
              <a:t>El Método Montello:</a:t>
            </a:r>
            <a:endParaRPr lang="pt-BR" sz="2000" b="1" u="sng" dirty="0"/>
          </a:p>
        </p:txBody>
      </p:sp>
      <p:sp>
        <p:nvSpPr>
          <p:cNvPr id="5" name="Marcador de número de diapositiva 4">
            <a:extLst>
              <a:ext uri="{FF2B5EF4-FFF2-40B4-BE49-F238E27FC236}">
                <a16:creationId xmlns:a16="http://schemas.microsoft.com/office/drawing/2014/main" id="{93CD2F7B-2C6E-46D9-A80B-C6A41EBF18A9}"/>
              </a:ext>
            </a:extLst>
          </p:cNvPr>
          <p:cNvSpPr>
            <a:spLocks noGrp="1"/>
          </p:cNvSpPr>
          <p:nvPr>
            <p:ph type="sldNum" sz="quarter" idx="12"/>
          </p:nvPr>
        </p:nvSpPr>
        <p:spPr/>
        <p:txBody>
          <a:bodyPr/>
          <a:lstStyle/>
          <a:p>
            <a:fld id="{5E738022-6E52-42C4-AF1D-8E1445909EE7}" type="slidenum">
              <a:rPr lang="pt-BR" smtClean="0"/>
              <a:t>5</a:t>
            </a:fld>
            <a:endParaRPr lang="pt-BR"/>
          </a:p>
        </p:txBody>
      </p:sp>
      <p:pic>
        <p:nvPicPr>
          <p:cNvPr id="4" name="Áudio 3">
            <a:hlinkClick r:id="" action="ppaction://media"/>
            <a:extLst>
              <a:ext uri="{FF2B5EF4-FFF2-40B4-BE49-F238E27FC236}">
                <a16:creationId xmlns:a16="http://schemas.microsoft.com/office/drawing/2014/main" id="{7F886B53-0BFA-614A-A7D3-6BA500FD18E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665772064"/>
      </p:ext>
    </p:extLst>
  </p:cSld>
  <p:clrMapOvr>
    <a:masterClrMapping/>
  </p:clrMapOvr>
  <mc:AlternateContent xmlns:mc="http://schemas.openxmlformats.org/markup-compatibility/2006">
    <mc:Choice xmlns:p14="http://schemas.microsoft.com/office/powerpoint/2010/main" Requires="p14">
      <p:transition spd="slow" p14:dur="2000" advTm="33354"/>
    </mc:Choice>
    <mc:Fallback>
      <p:transition spd="slow" advTm="333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err="1"/>
                  <a:t>Así</a:t>
                </a:r>
                <a:r>
                  <a:rPr lang="pt-BR" sz="1400" dirty="0"/>
                  <a:t>,</a:t>
                </a: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𝑁</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𝐷</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den>
                      </m:f>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buNone/>
                </a:pPr>
                <a:r>
                  <a:rPr lang="pt-BR" sz="1400" dirty="0"/>
                  <a:t>Desarrollando la fórmula de  la Vida Media Completa, tendremos:</a:t>
                </a: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𝑇</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𝑜𝑛𝑑𝑒</m:t>
                      </m:r>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𝑇</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𝐿</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𝐿</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𝐿</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𝐿</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𝐿</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𝑦</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r>
                  <a:rPr lang="pt-BR" sz="1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𝑇</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d>
                        <m:d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dPr>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e>
                      </m:d>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d>
                        <m:d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dPr>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sub>
                          </m:sSub>
                        </m:e>
                      </m:d>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𝑇</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f>
                            <m:fPr>
                              <m:type m:val="skw"/>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lvl="0" indent="0" algn="just">
                  <a:buNone/>
                </a:pPr>
                <a:endParaRPr lang="pt-BR" sz="14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764704"/>
                <a:ext cx="8435280" cy="5544616"/>
              </a:xfrm>
              <a:blipFill>
                <a:blip r:embed="rId4"/>
                <a:stretch>
                  <a:fillRect/>
                </a:stretch>
              </a:blipFill>
            </p:spPr>
            <p:txBody>
              <a:bodyPr/>
              <a:lstStyle/>
              <a:p>
                <a:r>
                  <a:rPr lang="en-US">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1. </a:t>
            </a:r>
            <a:r>
              <a:rPr lang="es-ES" sz="2000" u="sng" dirty="0"/>
              <a:t>El Método Montello:</a:t>
            </a:r>
            <a:endParaRPr lang="pt-BR" sz="2000" b="1" u="sng" dirty="0"/>
          </a:p>
        </p:txBody>
      </p:sp>
      <p:sp>
        <p:nvSpPr>
          <p:cNvPr id="5" name="Marcador de número de diapositiva 4">
            <a:extLst>
              <a:ext uri="{FF2B5EF4-FFF2-40B4-BE49-F238E27FC236}">
                <a16:creationId xmlns:a16="http://schemas.microsoft.com/office/drawing/2014/main" id="{3355BC5B-98C8-468D-A997-A197C01BF518}"/>
              </a:ext>
            </a:extLst>
          </p:cNvPr>
          <p:cNvSpPr>
            <a:spLocks noGrp="1"/>
          </p:cNvSpPr>
          <p:nvPr>
            <p:ph type="sldNum" sz="quarter" idx="12"/>
          </p:nvPr>
        </p:nvSpPr>
        <p:spPr/>
        <p:txBody>
          <a:bodyPr/>
          <a:lstStyle/>
          <a:p>
            <a:fld id="{5E738022-6E52-42C4-AF1D-8E1445909EE7}" type="slidenum">
              <a:rPr lang="pt-BR" smtClean="0"/>
              <a:t>6</a:t>
            </a:fld>
            <a:endParaRPr lang="pt-BR"/>
          </a:p>
        </p:txBody>
      </p:sp>
      <p:pic>
        <p:nvPicPr>
          <p:cNvPr id="4" name="Áudio 3">
            <a:hlinkClick r:id="" action="ppaction://media"/>
            <a:extLst>
              <a:ext uri="{FF2B5EF4-FFF2-40B4-BE49-F238E27FC236}">
                <a16:creationId xmlns:a16="http://schemas.microsoft.com/office/drawing/2014/main" id="{EA058DC1-3F58-4946-841B-E4B4A15291C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007858606"/>
      </p:ext>
    </p:extLst>
  </p:cSld>
  <p:clrMapOvr>
    <a:masterClrMapping/>
  </p:clrMapOvr>
  <mc:AlternateContent xmlns:mc="http://schemas.openxmlformats.org/markup-compatibility/2006">
    <mc:Choice xmlns:p14="http://schemas.microsoft.com/office/powerpoint/2010/main" Requires="p14">
      <p:transition spd="slow" p14:dur="2000" advTm="34237"/>
    </mc:Choice>
    <mc:Fallback>
      <p:transition spd="slow" advTm="342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Espaço Reservado para Conteúdo 2"/>
              <p:cNvSpPr>
                <a:spLocks noGrp="1"/>
              </p:cNvSpPr>
              <p:nvPr>
                <p:ph idx="1"/>
              </p:nvPr>
            </p:nvSpPr>
            <p:spPr>
              <a:xfrm>
                <a:off x="457200" y="764704"/>
                <a:ext cx="8435280" cy="5544616"/>
              </a:xfrm>
            </p:spPr>
            <p:txBody>
              <a:bodyPr>
                <a:noAutofit/>
              </a:bodyPr>
              <a:lstStyle/>
              <a:p>
                <a:pPr marL="109728" indent="0" algn="just">
                  <a:lnSpc>
                    <a:spcPct val="150000"/>
                  </a:lnSpc>
                  <a:buNone/>
                </a:pPr>
                <a:r>
                  <a:rPr lang="pt-BR" sz="1400" dirty="0"/>
                  <a:t>Por </a:t>
                </a:r>
                <a:r>
                  <a:rPr lang="pt-BR" sz="1400" dirty="0" err="1"/>
                  <a:t>lo</a:t>
                </a:r>
                <a:r>
                  <a:rPr lang="pt-BR" sz="1400" dirty="0"/>
                  <a:t> tanto,</a:t>
                </a: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𝑎</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(12)</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13</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13</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r>
                  <a:rPr lang="pt-BR" sz="1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13</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𝑤</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sup>
                            <m:e>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𝑡</m:t>
                                  </m:r>
                                </m:sub>
                              </m:sSub>
                            </m:e>
                          </m:nary>
                        </m:num>
                        <m:den>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𝑙</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p>
                      </m:sSubSup>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buNone/>
                </a:pPr>
                <a:r>
                  <a:rPr lang="pt-BR" sz="1400" dirty="0" err="1"/>
                  <a:t>Yá</a:t>
                </a:r>
                <a:r>
                  <a:rPr lang="pt-BR" sz="1400" dirty="0"/>
                  <a:t> que, como vimos,</a:t>
                </a:r>
              </a:p>
              <a:p>
                <a:pPr marL="109728" indent="0" algn="just">
                  <a:lnSpc>
                    <a:spcPct val="150000"/>
                  </a:lnSpc>
                  <a:spcAft>
                    <a:spcPts val="1000"/>
                  </a:spcAft>
                  <a:buNone/>
                </a:pPr>
                <a:r>
                  <a:rPr lang="pt-BR" sz="1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pt-BR" sz="1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12</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oMath>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buNone/>
                </a:pPr>
                <a:r>
                  <a:rPr lang="pt-BR" sz="1400" dirty="0"/>
                  <a:t>Y, de esta </a:t>
                </a:r>
                <a:r>
                  <a:rPr lang="pt-BR" sz="1400" dirty="0" err="1"/>
                  <a:t>manera</a:t>
                </a:r>
                <a:r>
                  <a:rPr lang="pt-BR" sz="1400" dirty="0"/>
                  <a:t>,</a:t>
                </a:r>
              </a:p>
              <a:p>
                <a:pPr marL="109728" indent="0" algn="just">
                  <a:lnSpc>
                    <a:spcPct val="150000"/>
                  </a:lnSpc>
                  <a:spcAft>
                    <a:spcPts val="1000"/>
                  </a:spcAft>
                  <a:buNone/>
                </a:pPr>
                <a14:m>
                  <m:oMathPara xmlns:m="http://schemas.openxmlformats.org/officeDocument/2006/math">
                    <m:oMathParaPr>
                      <m:jc m:val="centerGroup"/>
                    </m:oMathParaPr>
                    <m:oMath xmlns:m="http://schemas.openxmlformats.org/officeDocument/2006/math">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𝑒</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sub>
                        <m:sup>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 </m:t>
                      </m:r>
                      <m:sSubSup>
                        <m:sSubSup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pt-BR" sz="1400" i="1">
                              <a:effectLst/>
                              <a:latin typeface="Cambria Math" panose="02040503050406030204" pitchFamily="18" charset="0"/>
                              <a:ea typeface="Calibri" panose="020F0502020204030204" pitchFamily="34" charset="0"/>
                              <a:cs typeface="Times New Roman" panose="02020603050405020304" pitchFamily="18" charset="0"/>
                            </a:rPr>
                            <m:t>𝑎</m:t>
                          </m:r>
                        </m:e>
                        <m:sub>
                          <m:r>
                            <a:rPr lang="pt-BR" sz="1400" i="1">
                              <a:effectLst/>
                              <a:latin typeface="Cambria Math" panose="02040503050406030204" pitchFamily="18" charset="0"/>
                              <a:ea typeface="Calibri" panose="020F0502020204030204" pitchFamily="34" charset="0"/>
                              <a:cs typeface="Times New Roman" panose="02020603050405020304" pitchFamily="18" charset="0"/>
                            </a:rPr>
                            <m:t>𝑥</m:t>
                          </m:r>
                          <m:r>
                            <a:rPr lang="pt-BR" sz="1400" i="1">
                              <a:effectLst/>
                              <a:latin typeface="Cambria Math" panose="02040503050406030204" pitchFamily="18" charset="0"/>
                              <a:ea typeface="Calibri" panose="020F0502020204030204" pitchFamily="34" charset="0"/>
                              <a:cs typeface="Times New Roman" panose="02020603050405020304" pitchFamily="18" charset="0"/>
                            </a:rPr>
                            <m:t>;0%</m:t>
                          </m:r>
                        </m:sub>
                        <m:sup>
                          <m:d>
                            <m:d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dPr>
                            <m:e>
                              <m:r>
                                <a:rPr lang="pt-BR" sz="1400" i="1">
                                  <a:effectLst/>
                                  <a:latin typeface="Cambria Math" panose="02040503050406030204" pitchFamily="18" charset="0"/>
                                  <a:ea typeface="Calibri" panose="020F0502020204030204" pitchFamily="34" charset="0"/>
                                  <a:cs typeface="Times New Roman" panose="02020603050405020304" pitchFamily="18" charset="0"/>
                                </a:rPr>
                                <m:t>12</m:t>
                              </m:r>
                            </m:e>
                          </m:d>
                        </m:sup>
                      </m:sSubSup>
                      <m:r>
                        <a:rPr lang="pt-BR" sz="1400" i="1">
                          <a:effectLst/>
                          <a:latin typeface="Cambria Math" panose="02040503050406030204" pitchFamily="18" charset="0"/>
                          <a:ea typeface="Calibri" panose="020F0502020204030204" pitchFamily="34" charset="0"/>
                          <a:cs typeface="Times New Roman" panose="02020603050405020304" pitchFamily="18" charset="0"/>
                        </a:rPr>
                        <m:t>=</m:t>
                      </m:r>
                      <m:r>
                        <a:rPr lang="pt-BR" sz="1400"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pt-BR" sz="1400" i="1">
                              <a:effectLst/>
                              <a:latin typeface="Cambria Math" panose="02040503050406030204" pitchFamily="18" charset="0"/>
                              <a:ea typeface="Calibri" panose="020F0502020204030204" pitchFamily="34" charset="0"/>
                              <a:cs typeface="Times New Roman" panose="02020603050405020304" pitchFamily="18" charset="0"/>
                            </a:rPr>
                          </m:ctrlPr>
                        </m:fPr>
                        <m:num>
                          <m:r>
                            <a:rPr lang="pt-BR" sz="1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pt-BR" sz="1400" i="1">
                              <a:effectLst/>
                              <a:latin typeface="Cambria Math" panose="02040503050406030204" pitchFamily="18" charset="0"/>
                              <a:ea typeface="Calibri" panose="020F0502020204030204" pitchFamily="34" charset="0"/>
                              <a:cs typeface="Times New Roman" panose="02020603050405020304" pitchFamily="18" charset="0"/>
                            </a:rPr>
                            <m:t>24</m:t>
                          </m:r>
                        </m:den>
                      </m:f>
                      <m:r>
                        <a:rPr lang="pt-BR" sz="1400" i="1">
                          <a:effectLst/>
                          <a:latin typeface="Cambria Math" panose="02040503050406030204" pitchFamily="18" charset="0"/>
                          <a:ea typeface="Calibri" panose="020F0502020204030204" pitchFamily="34" charset="0"/>
                          <a:cs typeface="Times New Roman" panose="02020603050405020304" pitchFamily="18" charset="0"/>
                        </a:rPr>
                        <m:t>≅0,04167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𝑎</m:t>
                      </m:r>
                      <m:r>
                        <a:rPr lang="pt-BR" sz="1400" b="0" i="1" smtClean="0">
                          <a:effectLst/>
                          <a:latin typeface="Cambria Math" panose="02040503050406030204" pitchFamily="18" charset="0"/>
                          <a:ea typeface="Calibri" panose="020F0502020204030204" pitchFamily="34" charset="0"/>
                          <a:cs typeface="Times New Roman" panose="02020603050405020304" pitchFamily="18" charset="0"/>
                        </a:rPr>
                        <m:t>ñ</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𝑜𝑠</m:t>
                      </m:r>
                      <m:r>
                        <a:rPr lang="pt-BR" sz="1400" i="1">
                          <a:effectLst/>
                          <a:latin typeface="Cambria Math" panose="02040503050406030204" pitchFamily="18" charset="0"/>
                          <a:ea typeface="Calibri" panose="020F0502020204030204" pitchFamily="34" charset="0"/>
                          <a:cs typeface="Times New Roman" panose="02020603050405020304" pitchFamily="18" charset="0"/>
                        </a:rPr>
                        <m:t> (15 </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𝑑</m:t>
                      </m:r>
                      <m:r>
                        <a:rPr lang="pt-BR" sz="1400" b="0" i="1" smtClean="0">
                          <a:effectLst/>
                          <a:latin typeface="Cambria Math" panose="02040503050406030204" pitchFamily="18" charset="0"/>
                          <a:ea typeface="Calibri" panose="020F0502020204030204" pitchFamily="34" charset="0"/>
                          <a:cs typeface="Times New Roman" panose="02020603050405020304" pitchFamily="18" charset="0"/>
                        </a:rPr>
                        <m:t>í</m:t>
                      </m:r>
                      <m:r>
                        <a:rPr lang="pt-BR" sz="1400" i="1">
                          <a:effectLst/>
                          <a:latin typeface="Cambria Math" panose="02040503050406030204" pitchFamily="18" charset="0"/>
                          <a:ea typeface="Calibri" panose="020F0502020204030204" pitchFamily="34" charset="0"/>
                          <a:cs typeface="Times New Roman" panose="02020603050405020304" pitchFamily="18" charset="0"/>
                        </a:rPr>
                        <m:t>𝑎𝑠</m:t>
                      </m:r>
                      <m:r>
                        <a:rPr lang="pt-BR" sz="14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marL="109728" indent="0" algn="just">
                  <a:lnSpc>
                    <a:spcPct val="150000"/>
                  </a:lnSpc>
                  <a:buNone/>
                </a:pPr>
                <a:r>
                  <a:rPr lang="pt-BR" sz="1400" dirty="0"/>
                  <a:t>Por </a:t>
                </a:r>
                <a:r>
                  <a:rPr lang="pt-BR" sz="1400" dirty="0" err="1"/>
                  <a:t>lo</a:t>
                </a:r>
                <a:r>
                  <a:rPr lang="pt-BR" sz="1400" dirty="0"/>
                  <a:t> tanto, utilizando </a:t>
                </a:r>
                <a:r>
                  <a:rPr lang="pt-BR" sz="1400" dirty="0" err="1"/>
                  <a:t>la</a:t>
                </a:r>
                <a:r>
                  <a:rPr lang="pt-BR" sz="1400" dirty="0"/>
                  <a:t> </a:t>
                </a:r>
                <a:r>
                  <a:rPr lang="pt-BR" sz="1400" dirty="0" err="1"/>
                  <a:t>Tasa</a:t>
                </a:r>
                <a:r>
                  <a:rPr lang="pt-BR" sz="1400" dirty="0"/>
                  <a:t> Real de </a:t>
                </a:r>
                <a:r>
                  <a:rPr lang="pt-BR" sz="1400" dirty="0" err="1"/>
                  <a:t>Interés</a:t>
                </a:r>
                <a:r>
                  <a:rPr lang="pt-BR" sz="1400" dirty="0"/>
                  <a:t> de 0% (cero por </a:t>
                </a:r>
                <a:r>
                  <a:rPr lang="pt-BR" sz="1400" dirty="0" err="1"/>
                  <a:t>ciento</a:t>
                </a:r>
                <a:r>
                  <a:rPr lang="pt-BR" sz="1400" dirty="0"/>
                  <a:t>) al </a:t>
                </a:r>
                <a:r>
                  <a:rPr lang="pt-BR" sz="1400" dirty="0" err="1"/>
                  <a:t>año</a:t>
                </a:r>
                <a:r>
                  <a:rPr lang="pt-BR" sz="1400" dirty="0"/>
                  <a:t>, </a:t>
                </a:r>
                <a:r>
                  <a:rPr lang="pt-BR" sz="1400" dirty="0" err="1"/>
                  <a:t>el</a:t>
                </a:r>
                <a:r>
                  <a:rPr lang="pt-BR" sz="1400" dirty="0"/>
                  <a:t> Método Montello usa como peso </a:t>
                </a:r>
                <a:r>
                  <a:rPr lang="pt-BR" sz="1400" dirty="0" err="1"/>
                  <a:t>las</a:t>
                </a:r>
                <a:r>
                  <a:rPr lang="pt-BR" sz="1400" dirty="0"/>
                  <a:t> Expectativas de Vida.</a:t>
                </a:r>
              </a:p>
              <a:p>
                <a:pPr marL="109728" lvl="0" indent="0" algn="just">
                  <a:buNone/>
                </a:pPr>
                <a:endParaRPr lang="pt-BR" sz="1400" dirty="0"/>
              </a:p>
            </p:txBody>
          </p:sp>
        </mc:Choice>
        <mc:Fallback xmlns="">
          <p:sp>
            <p:nvSpPr>
              <p:cNvPr id="3" name="Espaço Reservado para Conteúdo 2"/>
              <p:cNvSpPr>
                <a:spLocks noGrp="1" noRot="1" noChangeAspect="1" noMove="1" noResize="1" noEditPoints="1" noAdjustHandles="1" noChangeArrowheads="1" noChangeShapeType="1" noTextEdit="1"/>
              </p:cNvSpPr>
              <p:nvPr>
                <p:ph idx="1"/>
              </p:nvPr>
            </p:nvSpPr>
            <p:spPr>
              <a:xfrm>
                <a:off x="457200" y="764704"/>
                <a:ext cx="8435280" cy="5544616"/>
              </a:xfrm>
              <a:blipFill>
                <a:blip r:embed="rId4"/>
                <a:stretch>
                  <a:fillRect r="-217"/>
                </a:stretch>
              </a:blipFill>
            </p:spPr>
            <p:txBody>
              <a:bodyPr/>
              <a:lstStyle/>
              <a:p>
                <a:r>
                  <a:rPr lang="pt-BR">
                    <a:noFill/>
                  </a:rPr>
                  <a:t> </a:t>
                </a:r>
              </a:p>
            </p:txBody>
          </p:sp>
        </mc:Fallback>
      </mc:AlternateContent>
      <p:sp>
        <p:nvSpPr>
          <p:cNvPr id="2" name="Título 1"/>
          <p:cNvSpPr>
            <a:spLocks noGrp="1"/>
          </p:cNvSpPr>
          <p:nvPr>
            <p:ph type="title"/>
          </p:nvPr>
        </p:nvSpPr>
        <p:spPr>
          <a:xfrm>
            <a:off x="457200" y="-171400"/>
            <a:ext cx="8229600" cy="1143000"/>
          </a:xfrm>
        </p:spPr>
        <p:txBody>
          <a:bodyPr>
            <a:normAutofit/>
          </a:bodyPr>
          <a:lstStyle/>
          <a:p>
            <a:r>
              <a:rPr lang="es-ES" sz="2000" dirty="0"/>
              <a:t>1. </a:t>
            </a:r>
            <a:r>
              <a:rPr lang="es-ES" sz="2000" u="sng" dirty="0"/>
              <a:t>El Método Montello:</a:t>
            </a:r>
            <a:endParaRPr lang="pt-BR" sz="2000" b="1" u="sng" dirty="0"/>
          </a:p>
        </p:txBody>
      </p:sp>
      <p:sp>
        <p:nvSpPr>
          <p:cNvPr id="5" name="Marcador de número de diapositiva 4">
            <a:extLst>
              <a:ext uri="{FF2B5EF4-FFF2-40B4-BE49-F238E27FC236}">
                <a16:creationId xmlns:a16="http://schemas.microsoft.com/office/drawing/2014/main" id="{93BF6900-FA2C-48D5-94F3-0094B66564B8}"/>
              </a:ext>
            </a:extLst>
          </p:cNvPr>
          <p:cNvSpPr>
            <a:spLocks noGrp="1"/>
          </p:cNvSpPr>
          <p:nvPr>
            <p:ph type="sldNum" sz="quarter" idx="12"/>
          </p:nvPr>
        </p:nvSpPr>
        <p:spPr/>
        <p:txBody>
          <a:bodyPr/>
          <a:lstStyle/>
          <a:p>
            <a:fld id="{5E738022-6E52-42C4-AF1D-8E1445909EE7}" type="slidenum">
              <a:rPr lang="pt-BR" smtClean="0"/>
              <a:t>7</a:t>
            </a:fld>
            <a:endParaRPr lang="pt-BR"/>
          </a:p>
        </p:txBody>
      </p:sp>
      <p:pic>
        <p:nvPicPr>
          <p:cNvPr id="6" name="Áudio 5">
            <a:hlinkClick r:id="" action="ppaction://media"/>
            <a:extLst>
              <a:ext uri="{FF2B5EF4-FFF2-40B4-BE49-F238E27FC236}">
                <a16:creationId xmlns:a16="http://schemas.microsoft.com/office/drawing/2014/main" id="{CEFB8C88-02D3-034B-95BA-E4B60FC8AA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707765458"/>
      </p:ext>
    </p:extLst>
  </p:cSld>
  <p:clrMapOvr>
    <a:masterClrMapping/>
  </p:clrMapOvr>
  <mc:AlternateContent xmlns:mc="http://schemas.openxmlformats.org/markup-compatibility/2006">
    <mc:Choice xmlns:p14="http://schemas.microsoft.com/office/powerpoint/2010/main" Requires="p14">
      <p:transition spd="slow" p14:dur="2000" advTm="43408"/>
    </mc:Choice>
    <mc:Fallback>
      <p:transition spd="slow" advTm="434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7504" y="764704"/>
            <a:ext cx="8784976" cy="5544616"/>
          </a:xfrm>
        </p:spPr>
        <p:txBody>
          <a:bodyPr>
            <a:noAutofit/>
          </a:bodyPr>
          <a:lstStyle/>
          <a:p>
            <a:pPr algn="just">
              <a:lnSpc>
                <a:spcPct val="150000"/>
              </a:lnSpc>
            </a:pPr>
            <a:r>
              <a:rPr lang="pt-BR" sz="1400" dirty="0"/>
              <a:t>El denominado Método Montello, que está publicado </a:t>
            </a:r>
            <a:r>
              <a:rPr lang="pt-BR" sz="1400" dirty="0" err="1"/>
              <a:t>en</a:t>
            </a:r>
            <a:r>
              <a:rPr lang="pt-BR" sz="1400" dirty="0"/>
              <a:t> </a:t>
            </a:r>
            <a:r>
              <a:rPr lang="pt-BR" sz="1400" dirty="0" err="1"/>
              <a:t>las</a:t>
            </a:r>
            <a:r>
              <a:rPr lang="pt-BR" sz="1400" dirty="0"/>
              <a:t> págs. 122 a 123 e 140 a 141 del libro “A demografia dos Fundos de Pensão” (“La Demografia de los Fondos de Pensión”) de autoria de Ricardo Pena Pinheiro (que exerció cargos importantes en la SPC (Secretaría de Previsión Complementaria) del MPS (Ministerio de la Previsión Social de Brasil) y en la propria PREVIC (Superintendencia de Previsión Complementaria de Brasil), y que también fué utilizado en la Tesis de Doctorado de ese mismo autor, destinado a seleccionar la Tabla de Mortalidad /Supervivencia, que tiene como Título  “Riscos Demográficos e Atuariais nos Planos de Benefício Definido e de Contribuição Definida num Fundo de Pensão”, tiene una creciente aceptación, tanto del punto de vista práctico, como del punto de vista académico, por tener como foco la selección de una Tabla de Mortalidad que sea adecuada a la cobertura de la evolución de las Provisiones Matemáticas asociadas a la Sobrevivencia.</a:t>
            </a:r>
          </a:p>
          <a:p>
            <a:pPr algn="just">
              <a:lnSpc>
                <a:spcPct val="150000"/>
              </a:lnSpc>
            </a:pPr>
            <a:r>
              <a:rPr lang="pt-BR" sz="1400" dirty="0"/>
              <a:t>La </a:t>
            </a:r>
            <a:r>
              <a:rPr lang="pt-BR" sz="1400" dirty="0" err="1"/>
              <a:t>Provisión</a:t>
            </a:r>
            <a:r>
              <a:rPr lang="pt-BR" sz="1400" dirty="0"/>
              <a:t> Matemática relativa a una Renta </a:t>
            </a:r>
            <a:r>
              <a:rPr lang="pt-BR" sz="1400" dirty="0" err="1"/>
              <a:t>Vitalicia</a:t>
            </a:r>
            <a:r>
              <a:rPr lang="pt-BR" sz="1400" dirty="0"/>
              <a:t> corresponde al Valor </a:t>
            </a:r>
            <a:r>
              <a:rPr lang="pt-BR" sz="1400" dirty="0" err="1"/>
              <a:t>Actual</a:t>
            </a:r>
            <a:r>
              <a:rPr lang="pt-BR" sz="1400" dirty="0"/>
              <a:t> de </a:t>
            </a:r>
            <a:r>
              <a:rPr lang="pt-BR" sz="1400" dirty="0" err="1"/>
              <a:t>un</a:t>
            </a:r>
            <a:r>
              <a:rPr lang="pt-BR" sz="1400" dirty="0"/>
              <a:t> </a:t>
            </a:r>
            <a:r>
              <a:rPr lang="pt-BR" sz="1400" dirty="0" err="1"/>
              <a:t>compromiso</a:t>
            </a:r>
            <a:r>
              <a:rPr lang="pt-BR" sz="1400" dirty="0"/>
              <a:t> </a:t>
            </a:r>
            <a:r>
              <a:rPr lang="pt-BR" sz="1400" dirty="0" err="1"/>
              <a:t>asociado</a:t>
            </a:r>
            <a:r>
              <a:rPr lang="pt-BR" sz="1400" dirty="0"/>
              <a:t> a </a:t>
            </a:r>
            <a:r>
              <a:rPr lang="pt-BR" sz="1400" dirty="0" err="1"/>
              <a:t>la</a:t>
            </a:r>
            <a:r>
              <a:rPr lang="pt-BR" sz="1400" dirty="0"/>
              <a:t> </a:t>
            </a:r>
            <a:r>
              <a:rPr lang="pt-BR" sz="1400" dirty="0" err="1"/>
              <a:t>sobrevivencia</a:t>
            </a:r>
            <a:r>
              <a:rPr lang="pt-BR" sz="1400" dirty="0"/>
              <a:t> futura de </a:t>
            </a:r>
            <a:r>
              <a:rPr lang="pt-BR" sz="1400" dirty="0" err="1"/>
              <a:t>un</a:t>
            </a:r>
            <a:r>
              <a:rPr lang="pt-BR" sz="1400" dirty="0"/>
              <a:t> Jubilado/Pensionado. Por </a:t>
            </a:r>
            <a:r>
              <a:rPr lang="pt-BR" sz="1400" dirty="0" err="1"/>
              <a:t>lo</a:t>
            </a:r>
            <a:r>
              <a:rPr lang="pt-BR" sz="1400" dirty="0"/>
              <a:t> tanto, permite ponderar </a:t>
            </a:r>
            <a:r>
              <a:rPr lang="pt-BR" sz="1400" dirty="0" err="1"/>
              <a:t>los</a:t>
            </a:r>
            <a:r>
              <a:rPr lang="pt-BR" sz="1400" dirty="0"/>
              <a:t> </a:t>
            </a:r>
            <a:r>
              <a:rPr lang="pt-BR" sz="1400" dirty="0" err="1"/>
              <a:t>riesgos</a:t>
            </a:r>
            <a:r>
              <a:rPr lang="pt-BR" sz="1400" dirty="0"/>
              <a:t> de </a:t>
            </a:r>
            <a:r>
              <a:rPr lang="pt-BR" sz="1400" dirty="0" err="1"/>
              <a:t>sobrevivencia</a:t>
            </a:r>
            <a:r>
              <a:rPr lang="pt-BR" sz="1400" dirty="0"/>
              <a:t> </a:t>
            </a:r>
            <a:r>
              <a:rPr lang="pt-BR" sz="1400" dirty="0" err="1"/>
              <a:t>con</a:t>
            </a:r>
            <a:r>
              <a:rPr lang="pt-BR" sz="1400" dirty="0"/>
              <a:t> </a:t>
            </a:r>
            <a:r>
              <a:rPr lang="pt-BR" sz="1400" dirty="0" err="1"/>
              <a:t>el</a:t>
            </a:r>
            <a:r>
              <a:rPr lang="pt-BR" sz="1400" dirty="0"/>
              <a:t> Capital de </a:t>
            </a:r>
            <a:r>
              <a:rPr lang="pt-BR" sz="1400" dirty="0" err="1"/>
              <a:t>Riesgo</a:t>
            </a:r>
            <a:r>
              <a:rPr lang="pt-BR" sz="1400" dirty="0"/>
              <a:t> representado por </a:t>
            </a:r>
            <a:r>
              <a:rPr lang="pt-BR" sz="1400" dirty="0" err="1"/>
              <a:t>ese</a:t>
            </a:r>
            <a:r>
              <a:rPr lang="pt-BR" sz="1400" dirty="0"/>
              <a:t> Valor </a:t>
            </a:r>
            <a:r>
              <a:rPr lang="pt-BR" sz="1400" dirty="0" err="1"/>
              <a:t>Actual</a:t>
            </a:r>
            <a:r>
              <a:rPr lang="pt-BR" sz="1400" dirty="0"/>
              <a:t> y, </a:t>
            </a:r>
            <a:r>
              <a:rPr lang="pt-BR" sz="1400" dirty="0" err="1"/>
              <a:t>consecuentemente</a:t>
            </a:r>
            <a:r>
              <a:rPr lang="pt-BR" sz="1400" dirty="0"/>
              <a:t>, da una </a:t>
            </a:r>
            <a:r>
              <a:rPr lang="pt-BR" sz="1400" dirty="0" err="1"/>
              <a:t>mayor</a:t>
            </a:r>
            <a:r>
              <a:rPr lang="pt-BR" sz="1400" dirty="0"/>
              <a:t> </a:t>
            </a:r>
            <a:r>
              <a:rPr lang="pt-BR" sz="1400" dirty="0" err="1"/>
              <a:t>consistencia</a:t>
            </a:r>
            <a:r>
              <a:rPr lang="pt-BR" sz="1400" dirty="0"/>
              <a:t> qualitativa para </a:t>
            </a:r>
            <a:r>
              <a:rPr lang="pt-BR" sz="1400" dirty="0" err="1"/>
              <a:t>la</a:t>
            </a:r>
            <a:r>
              <a:rPr lang="pt-BR" sz="1400" dirty="0"/>
              <a:t> </a:t>
            </a:r>
            <a:r>
              <a:rPr lang="pt-BR" sz="1400" dirty="0" err="1"/>
              <a:t>selección</a:t>
            </a:r>
            <a:r>
              <a:rPr lang="pt-BR" sz="1400" dirty="0"/>
              <a:t> de </a:t>
            </a:r>
            <a:r>
              <a:rPr lang="pt-BR" sz="1400" dirty="0" err="1"/>
              <a:t>la</a:t>
            </a:r>
            <a:r>
              <a:rPr lang="pt-BR" sz="1400" dirty="0"/>
              <a:t> tabla de </a:t>
            </a:r>
            <a:r>
              <a:rPr lang="pt-BR" sz="1400" dirty="0" err="1"/>
              <a:t>mortalidad</a:t>
            </a:r>
            <a:r>
              <a:rPr lang="pt-BR" sz="1400" dirty="0"/>
              <a:t> </a:t>
            </a:r>
            <a:r>
              <a:rPr lang="pt-BR" sz="1400" dirty="0" err="1"/>
              <a:t>adecuada</a:t>
            </a:r>
            <a:r>
              <a:rPr lang="pt-BR" sz="1400" dirty="0"/>
              <a:t> para dar cobertura al </a:t>
            </a:r>
            <a:r>
              <a:rPr lang="pt-BR" sz="1400" dirty="0" err="1"/>
              <a:t>riesgo</a:t>
            </a:r>
            <a:r>
              <a:rPr lang="pt-BR" sz="1400" dirty="0"/>
              <a:t> </a:t>
            </a:r>
            <a:r>
              <a:rPr lang="pt-BR" sz="1400" dirty="0" err="1"/>
              <a:t>actuarial</a:t>
            </a:r>
            <a:r>
              <a:rPr lang="pt-BR" sz="1400" dirty="0"/>
              <a:t> de </a:t>
            </a:r>
            <a:r>
              <a:rPr lang="pt-BR" sz="1400" dirty="0" err="1"/>
              <a:t>la</a:t>
            </a:r>
            <a:r>
              <a:rPr lang="pt-BR" sz="1400" dirty="0"/>
              <a:t> </a:t>
            </a:r>
            <a:r>
              <a:rPr lang="pt-BR" sz="1400" dirty="0" err="1"/>
              <a:t>sobrevivencia</a:t>
            </a:r>
            <a:r>
              <a:rPr lang="pt-BR" sz="1400" dirty="0"/>
              <a:t>.</a:t>
            </a:r>
          </a:p>
          <a:p>
            <a:pPr marL="109728" indent="0" algn="just">
              <a:lnSpc>
                <a:spcPct val="150000"/>
              </a:lnSpc>
              <a:buNone/>
            </a:pPr>
            <a:endParaRPr lang="pt-BR" sz="1400" dirty="0"/>
          </a:p>
        </p:txBody>
      </p:sp>
      <p:sp>
        <p:nvSpPr>
          <p:cNvPr id="2" name="Título 1"/>
          <p:cNvSpPr>
            <a:spLocks noGrp="1"/>
          </p:cNvSpPr>
          <p:nvPr>
            <p:ph type="title"/>
          </p:nvPr>
        </p:nvSpPr>
        <p:spPr>
          <a:xfrm>
            <a:off x="457200" y="-243408"/>
            <a:ext cx="8229600" cy="1143000"/>
          </a:xfrm>
        </p:spPr>
        <p:txBody>
          <a:bodyPr>
            <a:normAutofit/>
          </a:bodyPr>
          <a:lstStyle/>
          <a:p>
            <a:r>
              <a:rPr lang="es-ES" sz="2000" dirty="0"/>
              <a:t>2. </a:t>
            </a:r>
            <a:r>
              <a:rPr lang="pt-BR" sz="2000" u="sng" dirty="0" err="1"/>
              <a:t>Consideraciones</a:t>
            </a:r>
            <a:r>
              <a:rPr lang="pt-BR" sz="2000" u="sng" dirty="0"/>
              <a:t> Relevantes sobre </a:t>
            </a:r>
            <a:r>
              <a:rPr lang="pt-BR" sz="2000" u="sng" dirty="0" err="1"/>
              <a:t>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03A6B780-A93A-4B70-91D2-E258D336EF5E}"/>
              </a:ext>
            </a:extLst>
          </p:cNvPr>
          <p:cNvSpPr>
            <a:spLocks noGrp="1"/>
          </p:cNvSpPr>
          <p:nvPr>
            <p:ph type="sldNum" sz="quarter" idx="12"/>
          </p:nvPr>
        </p:nvSpPr>
        <p:spPr/>
        <p:txBody>
          <a:bodyPr/>
          <a:lstStyle/>
          <a:p>
            <a:fld id="{5E738022-6E52-42C4-AF1D-8E1445909EE7}" type="slidenum">
              <a:rPr lang="pt-BR" smtClean="0"/>
              <a:t>8</a:t>
            </a:fld>
            <a:endParaRPr lang="pt-BR"/>
          </a:p>
        </p:txBody>
      </p:sp>
      <p:pic>
        <p:nvPicPr>
          <p:cNvPr id="4" name="Áudio 3">
            <a:hlinkClick r:id="" action="ppaction://media"/>
            <a:extLst>
              <a:ext uri="{FF2B5EF4-FFF2-40B4-BE49-F238E27FC236}">
                <a16:creationId xmlns:a16="http://schemas.microsoft.com/office/drawing/2014/main" id="{0964596B-949B-3B48-ACCA-2D19BB79463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971175719"/>
      </p:ext>
    </p:extLst>
  </p:cSld>
  <p:clrMapOvr>
    <a:masterClrMapping/>
  </p:clrMapOvr>
  <mc:AlternateContent xmlns:mc="http://schemas.openxmlformats.org/markup-compatibility/2006">
    <mc:Choice xmlns:p14="http://schemas.microsoft.com/office/powerpoint/2010/main" Requires="p14">
      <p:transition spd="slow" p14:dur="2000" advTm="89907"/>
    </mc:Choice>
    <mc:Fallback>
      <p:transition spd="slow" advTm="89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64704"/>
            <a:ext cx="8435280" cy="5544616"/>
          </a:xfrm>
        </p:spPr>
        <p:txBody>
          <a:bodyPr>
            <a:noAutofit/>
          </a:bodyPr>
          <a:lstStyle/>
          <a:p>
            <a:pPr algn="just">
              <a:lnSpc>
                <a:spcPct val="150000"/>
              </a:lnSpc>
            </a:pPr>
            <a:r>
              <a:rPr lang="pt-BR" sz="1200" dirty="0"/>
              <a:t>En cuanto a la cuestión sobre la influencia de la adopción de una tasa real de interés/descuento diferente del 0%, puede ser un factor de distorción si es aplicada al denominado Método Montello, en realidad, como el Capital en Riesgo és función de la referida tasa real, su adopción significaria llevar en consideración las efectivas variaciones de los valores de los riesgos de sobrevivencia asociados a las diferentes edades. De cualquier manera, por ejemplo, utilizando la tasa real de interés/descuento del 4% anual (situación más general) y del 0% al año (situación extrema), la diferencia de resultados no es significativa.</a:t>
            </a:r>
          </a:p>
          <a:p>
            <a:pPr algn="just">
              <a:lnSpc>
                <a:spcPct val="150000"/>
              </a:lnSpc>
            </a:pPr>
            <a:r>
              <a:rPr lang="pt-BR" sz="1200" dirty="0"/>
              <a:t>La gran gran ventaja del Método Montello es la de tomar en consideración el Capital de Riesgo, o sea, la Reserva Matemática asociada a la longevidad durante la fase de pago del beneficio de prestación continuada, que es la fase en que realmente hace sentido la cuestión de la longevidad .</a:t>
            </a:r>
          </a:p>
          <a:p>
            <a:pPr algn="just">
              <a:lnSpc>
                <a:spcPct val="150000"/>
              </a:lnSpc>
            </a:pPr>
            <a:r>
              <a:rPr lang="pt-BR" sz="1200" dirty="0"/>
              <a:t>Hay que destacar que, cuando se utiliza, en la aplicación del Método Montello, la tasa real de interés/descuento del 0% anual para calcular la Reserva Matemática, se está utilizando </a:t>
            </a:r>
            <a:r>
              <a:rPr lang="pt-BR" sz="1200" b="1" dirty="0"/>
              <a:t>exactamente</a:t>
            </a:r>
            <a:r>
              <a:rPr lang="pt-BR" sz="1200" dirty="0"/>
              <a:t> el peso de las respectivas expectativas de vida en el proceso de selección de la Tabla de Mortalidad adecuada a la longevidad de la población de Jubilados y Pensionados, lo que representa la mayor diferencia de este Método son relación a los demás métodos utilizados en estos proceso de selección.</a:t>
            </a:r>
          </a:p>
          <a:p>
            <a:pPr marL="109728" indent="0" algn="just">
              <a:lnSpc>
                <a:spcPct val="150000"/>
              </a:lnSpc>
              <a:buNone/>
            </a:pPr>
            <a:endParaRPr lang="pt-BR" sz="1400" dirty="0"/>
          </a:p>
        </p:txBody>
      </p:sp>
      <p:sp>
        <p:nvSpPr>
          <p:cNvPr id="2" name="Título 1"/>
          <p:cNvSpPr>
            <a:spLocks noGrp="1"/>
          </p:cNvSpPr>
          <p:nvPr>
            <p:ph type="title"/>
          </p:nvPr>
        </p:nvSpPr>
        <p:spPr>
          <a:xfrm>
            <a:off x="457200" y="-171400"/>
            <a:ext cx="8229600" cy="1143000"/>
          </a:xfrm>
        </p:spPr>
        <p:txBody>
          <a:bodyPr>
            <a:normAutofit/>
          </a:bodyPr>
          <a:lstStyle/>
          <a:p>
            <a:r>
              <a:rPr lang="es-ES" sz="2000" dirty="0"/>
              <a:t>2. </a:t>
            </a:r>
            <a:r>
              <a:rPr lang="pt-BR" sz="2000" u="sng" dirty="0" err="1"/>
              <a:t>Consideraciones</a:t>
            </a:r>
            <a:r>
              <a:rPr lang="pt-BR" sz="2000" u="sng" dirty="0"/>
              <a:t> Relevantes sobre </a:t>
            </a:r>
            <a:r>
              <a:rPr lang="pt-BR" sz="2000" u="sng" dirty="0" err="1"/>
              <a:t>el</a:t>
            </a:r>
            <a:r>
              <a:rPr lang="pt-BR" sz="2000" u="sng" dirty="0"/>
              <a:t> Método Montello</a:t>
            </a:r>
            <a:r>
              <a:rPr lang="es-ES" sz="2000" u="sng" dirty="0"/>
              <a:t>:</a:t>
            </a:r>
            <a:endParaRPr lang="pt-BR" sz="2000" b="1" u="sng" dirty="0"/>
          </a:p>
        </p:txBody>
      </p:sp>
      <p:sp>
        <p:nvSpPr>
          <p:cNvPr id="5" name="Marcador de número de diapositiva 4">
            <a:extLst>
              <a:ext uri="{FF2B5EF4-FFF2-40B4-BE49-F238E27FC236}">
                <a16:creationId xmlns:a16="http://schemas.microsoft.com/office/drawing/2014/main" id="{BBB050ED-F3A0-44DD-B1A6-6EBB8636150B}"/>
              </a:ext>
            </a:extLst>
          </p:cNvPr>
          <p:cNvSpPr>
            <a:spLocks noGrp="1"/>
          </p:cNvSpPr>
          <p:nvPr>
            <p:ph type="sldNum" sz="quarter" idx="12"/>
          </p:nvPr>
        </p:nvSpPr>
        <p:spPr/>
        <p:txBody>
          <a:bodyPr/>
          <a:lstStyle/>
          <a:p>
            <a:fld id="{5E738022-6E52-42C4-AF1D-8E1445909EE7}" type="slidenum">
              <a:rPr lang="pt-BR" smtClean="0"/>
              <a:t>9</a:t>
            </a:fld>
            <a:endParaRPr lang="pt-BR"/>
          </a:p>
        </p:txBody>
      </p:sp>
      <p:pic>
        <p:nvPicPr>
          <p:cNvPr id="4" name="Áudio 3">
            <a:hlinkClick r:id="" action="ppaction://media"/>
            <a:extLst>
              <a:ext uri="{FF2B5EF4-FFF2-40B4-BE49-F238E27FC236}">
                <a16:creationId xmlns:a16="http://schemas.microsoft.com/office/drawing/2014/main" id="{A0CCE5AE-D7EF-E241-9F78-300E9A4D0D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829941372"/>
      </p:ext>
    </p:extLst>
  </p:cSld>
  <p:clrMapOvr>
    <a:masterClrMapping/>
  </p:clrMapOvr>
  <mc:AlternateContent xmlns:mc="http://schemas.openxmlformats.org/markup-compatibility/2006">
    <mc:Choice xmlns:p14="http://schemas.microsoft.com/office/powerpoint/2010/main" Requires="p14">
      <p:transition spd="slow" p14:dur="2000" advTm="111142"/>
    </mc:Choice>
    <mc:Fallback>
      <p:transition spd="slow" advTm="1111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so">
  <a:themeElements>
    <a:clrScheme name="Concurso">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so">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urso">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1965</TotalTime>
  <Words>4094</Words>
  <Application>Microsoft Macintosh PowerPoint</Application>
  <PresentationFormat>Apresentação na tela (4:3)</PresentationFormat>
  <Paragraphs>240</Paragraphs>
  <Slides>25</Slides>
  <Notes>1</Notes>
  <HiddenSlides>0</HiddenSlides>
  <MMClips>25</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25</vt:i4>
      </vt:variant>
    </vt:vector>
  </HeadingPairs>
  <TitlesOfParts>
    <vt:vector size="33" baseType="lpstr">
      <vt:lpstr>Calibri</vt:lpstr>
      <vt:lpstr>Cambria Math</vt:lpstr>
      <vt:lpstr>Lucida Sans Unicode</vt:lpstr>
      <vt:lpstr>Times New Roman</vt:lpstr>
      <vt:lpstr>Verdana</vt:lpstr>
      <vt:lpstr>Wingdings 2</vt:lpstr>
      <vt:lpstr>Wingdings 3</vt:lpstr>
      <vt:lpstr>Concurso</vt:lpstr>
      <vt:lpstr>Apresentação do PowerPoint</vt:lpstr>
      <vt:lpstr>1. El Método Montello:</vt:lpstr>
      <vt:lpstr>1. EL Método Montello:</vt:lpstr>
      <vt:lpstr>1. EL Método Montello:</vt:lpstr>
      <vt:lpstr>1. El Método Montello:</vt:lpstr>
      <vt:lpstr>1. El Método Montello:</vt:lpstr>
      <vt:lpstr>1. El Método Montello:</vt:lpstr>
      <vt:lpstr>2. Consideraciones Relevantes sobre el Método Montello:</vt:lpstr>
      <vt:lpstr>2. Consideraciones Relevantes sobre el Método Montello:</vt:lpstr>
      <vt:lpstr>2. Consideraciones Relevantes sobre el Método Montello:</vt:lpstr>
      <vt:lpstr>3. Aplicación del Método Montello:</vt:lpstr>
      <vt:lpstr>3. Aplicación del Método Montello:</vt:lpstr>
      <vt:lpstr>3. Aplicación del Método Montello:</vt:lpstr>
      <vt:lpstr>3. Aplicación del Método Montello:</vt:lpstr>
      <vt:lpstr>3. Aplicación del Método Montello:</vt:lpstr>
      <vt:lpstr>3. Aplicación del Método Montello:</vt:lpstr>
      <vt:lpstr>3. Aplicación do Método Montello:</vt:lpstr>
      <vt:lpstr>3. Aplicación del Método Montello:</vt:lpstr>
      <vt:lpstr>3. Aplicación del Método Montello:</vt:lpstr>
      <vt:lpstr>4. Interpretación de los Resultados:</vt:lpstr>
      <vt:lpstr>4. Interpretación de los Resultados:</vt:lpstr>
      <vt:lpstr>4. Interpretación de los Resultados:</vt:lpstr>
      <vt:lpstr>4. Interpretación de los Resultados:</vt:lpstr>
      <vt:lpstr>4. Interpretación de los Resultados:</vt:lpstr>
      <vt:lpstr>4. Interpretación de los Resultados: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Ajuste de Precificação nas EFPC do Brasil</dc:title>
  <dc:creator>Gabriel Sátyro</dc:creator>
  <cp:lastModifiedBy>Microsoft Office User</cp:lastModifiedBy>
  <cp:revision>242</cp:revision>
  <cp:lastPrinted>2018-09-18T20:25:02Z</cp:lastPrinted>
  <dcterms:created xsi:type="dcterms:W3CDTF">2018-09-04T21:51:02Z</dcterms:created>
  <dcterms:modified xsi:type="dcterms:W3CDTF">2020-10-26T19:24:09Z</dcterms:modified>
</cp:coreProperties>
</file>